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layfair Display"/>
      <p:regular r:id="rId52"/>
      <p:bold r:id="rId53"/>
      <p:italic r:id="rId54"/>
      <p:boldItalic r:id="rId55"/>
    </p:embeddedFont>
    <p:embeddedFont>
      <p:font typeface="Lato"/>
      <p:regular r:id="rId56"/>
      <p:bold r:id="rId57"/>
      <p:italic r:id="rId58"/>
      <p:boldItalic r:id="rId59"/>
    </p:embeddedFont>
    <p:embeddedFont>
      <p:font typeface="Comfortaa Regular"/>
      <p:regular r:id="rId60"/>
      <p:bold r:id="rId61"/>
    </p:embeddedFont>
    <p:embeddedFont>
      <p:font typeface="EB Garamond"/>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F478AF3-22EA-4B47-8088-C622287530CB}">
  <a:tblStyle styleId="{1F478AF3-22EA-4B47-8088-C622287530C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EBGaramond-regular.fntdata"/><Relationship Id="rId61" Type="http://schemas.openxmlformats.org/officeDocument/2006/relationships/font" Target="fonts/ComfortaaRegular-bold.fntdata"/><Relationship Id="rId20" Type="http://schemas.openxmlformats.org/officeDocument/2006/relationships/slide" Target="slides/slide14.xml"/><Relationship Id="rId64" Type="http://schemas.openxmlformats.org/officeDocument/2006/relationships/font" Target="fonts/EBGaramond-italic.fntdata"/><Relationship Id="rId63" Type="http://schemas.openxmlformats.org/officeDocument/2006/relationships/font" Target="fonts/EBGaramond-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EBGaramond-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ComfortaaRegular-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layfairDisplay-bold.fntdata"/><Relationship Id="rId52" Type="http://schemas.openxmlformats.org/officeDocument/2006/relationships/font" Target="fonts/PlayfairDisplay-regular.fntdata"/><Relationship Id="rId11" Type="http://schemas.openxmlformats.org/officeDocument/2006/relationships/slide" Target="slides/slide5.xml"/><Relationship Id="rId55" Type="http://schemas.openxmlformats.org/officeDocument/2006/relationships/font" Target="fonts/PlayfairDisplay-boldItalic.fntdata"/><Relationship Id="rId10" Type="http://schemas.openxmlformats.org/officeDocument/2006/relationships/slide" Target="slides/slide4.xml"/><Relationship Id="rId54" Type="http://schemas.openxmlformats.org/officeDocument/2006/relationships/font" Target="fonts/PlayfairDisplay-italic.fntdata"/><Relationship Id="rId13" Type="http://schemas.openxmlformats.org/officeDocument/2006/relationships/slide" Target="slides/slide7.xml"/><Relationship Id="rId57" Type="http://schemas.openxmlformats.org/officeDocument/2006/relationships/font" Target="fonts/Lato-bold.fntdata"/><Relationship Id="rId12" Type="http://schemas.openxmlformats.org/officeDocument/2006/relationships/slide" Target="slides/slide6.xml"/><Relationship Id="rId56" Type="http://schemas.openxmlformats.org/officeDocument/2006/relationships/font" Target="fonts/Lato-regular.fntdata"/><Relationship Id="rId15" Type="http://schemas.openxmlformats.org/officeDocument/2006/relationships/slide" Target="slides/slide9.xml"/><Relationship Id="rId59" Type="http://schemas.openxmlformats.org/officeDocument/2006/relationships/font" Target="fonts/Lato-boldItalic.fntdata"/><Relationship Id="rId14" Type="http://schemas.openxmlformats.org/officeDocument/2006/relationships/slide" Target="slides/slide8.xml"/><Relationship Id="rId58"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222727b0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222727b0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222727b0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222727b0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222727b0b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222727b0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029db423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029db423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26c698396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26c698396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d1b62a44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d1b62a44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222727b0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222727b0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222727b0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222727b0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222727b0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222727b0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d1b75ca9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d1b75ca9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029db42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029db42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222727b0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222727b0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222727b0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222727b0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d1b62a44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d1b62a44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2209fb6b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2209fb6b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d1b62a44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d1b62a44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d1b62a4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d1b62a4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2290f68c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2290f68c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EB Garamond"/>
                <a:ea typeface="EB Garamond"/>
                <a:cs typeface="EB Garamond"/>
                <a:sym typeface="EB Garamond"/>
              </a:rPr>
              <a:t>Overall, the pink area indicates the cheerful overlap between our theoretical linear model and LASSO model. Both agree that a higher listed price is associated with the increase on number of bedrooms, bathrooms, </a:t>
            </a:r>
            <a:r>
              <a:rPr lang="en">
                <a:latin typeface="EB Garamond"/>
                <a:ea typeface="EB Garamond"/>
                <a:cs typeface="EB Garamond"/>
                <a:sym typeface="EB Garamond"/>
              </a:rPr>
              <a:t>accommodates and </a:t>
            </a:r>
            <a:r>
              <a:rPr lang="en">
                <a:latin typeface="EB Garamond"/>
                <a:ea typeface="EB Garamond"/>
                <a:cs typeface="EB Garamond"/>
                <a:sym typeface="EB Garamond"/>
              </a:rPr>
              <a:t>a higher review score, cleanliness score, location score of the property, as well as having hair dryer, heating, pool, TV, washer, </a:t>
            </a:r>
            <a:r>
              <a:rPr lang="en">
                <a:latin typeface="EB Garamond"/>
                <a:ea typeface="EB Garamond"/>
                <a:cs typeface="EB Garamond"/>
                <a:sym typeface="EB Garamond"/>
              </a:rPr>
              <a:t>working space</a:t>
            </a:r>
            <a:r>
              <a:rPr lang="en">
                <a:latin typeface="EB Garamond"/>
                <a:ea typeface="EB Garamond"/>
                <a:cs typeface="EB Garamond"/>
                <a:sym typeface="EB Garamond"/>
              </a:rPr>
              <a:t>, and family/kid friendly in amenity.</a:t>
            </a:r>
            <a:endParaRPr>
              <a:latin typeface="EB Garamond"/>
              <a:ea typeface="EB Garamond"/>
              <a:cs typeface="EB Garamond"/>
              <a:sym typeface="EB Garamond"/>
            </a:endParaRPr>
          </a:p>
          <a:p>
            <a:pPr indent="0" lvl="0" marL="0" rtl="0" algn="l">
              <a:lnSpc>
                <a:spcPct val="115000"/>
              </a:lnSpc>
              <a:spcBef>
                <a:spcPts val="0"/>
              </a:spcBef>
              <a:spcAft>
                <a:spcPts val="0"/>
              </a:spcAft>
              <a:buNone/>
            </a:pPr>
            <a:r>
              <a:t/>
            </a:r>
            <a:endParaRPr>
              <a:latin typeface="EB Garamond"/>
              <a:ea typeface="EB Garamond"/>
              <a:cs typeface="EB Garamond"/>
              <a:sym typeface="EB Garamond"/>
            </a:endParaRPr>
          </a:p>
          <a:p>
            <a:pPr indent="0" lvl="0" marL="0" rtl="0" algn="l">
              <a:lnSpc>
                <a:spcPct val="115000"/>
              </a:lnSpc>
              <a:spcBef>
                <a:spcPts val="0"/>
              </a:spcBef>
              <a:spcAft>
                <a:spcPts val="0"/>
              </a:spcAft>
              <a:buNone/>
            </a:pPr>
            <a:r>
              <a:rPr lang="en">
                <a:latin typeface="EB Garamond"/>
                <a:ea typeface="EB Garamond"/>
                <a:cs typeface="EB Garamond"/>
                <a:sym typeface="EB Garamond"/>
              </a:rPr>
              <a:t>There are two rows I want to point out. </a:t>
            </a:r>
            <a:endParaRPr>
              <a:latin typeface="EB Garamond"/>
              <a:ea typeface="EB Garamond"/>
              <a:cs typeface="EB Garamond"/>
              <a:sym typeface="EB Garamond"/>
            </a:endParaRPr>
          </a:p>
          <a:p>
            <a:pPr indent="-298450" lvl="0" marL="457200" rtl="0" algn="l">
              <a:lnSpc>
                <a:spcPct val="115000"/>
              </a:lnSpc>
              <a:spcBef>
                <a:spcPts val="0"/>
              </a:spcBef>
              <a:spcAft>
                <a:spcPts val="0"/>
              </a:spcAft>
              <a:buSzPts val="1100"/>
              <a:buFont typeface="EB Garamond"/>
              <a:buAutoNum type="arabicPeriod"/>
            </a:pPr>
            <a:r>
              <a:rPr lang="en">
                <a:latin typeface="EB Garamond"/>
                <a:ea typeface="EB Garamond"/>
                <a:cs typeface="EB Garamond"/>
                <a:sym typeface="EB Garamond"/>
              </a:rPr>
              <a:t>The room type variable is a factor variable in the specified model. Price is relatively negatively associated with p</a:t>
            </a:r>
            <a:r>
              <a:rPr lang="en">
                <a:latin typeface="EB Garamond"/>
                <a:ea typeface="EB Garamond"/>
                <a:cs typeface="EB Garamond"/>
                <a:sym typeface="EB Garamond"/>
              </a:rPr>
              <a:t>rivate room and shared room comparing to renting out an entire home. LASSO model provides a similar result such that shared room is associated with lower listing price and customers favor renting an entire house or private room.</a:t>
            </a:r>
            <a:endParaRPr>
              <a:latin typeface="EB Garamond"/>
              <a:ea typeface="EB Garamond"/>
              <a:cs typeface="EB Garamond"/>
              <a:sym typeface="EB Garamond"/>
            </a:endParaRPr>
          </a:p>
          <a:p>
            <a:pPr indent="-298450" lvl="0" marL="457200" rtl="0" algn="l">
              <a:lnSpc>
                <a:spcPct val="115000"/>
              </a:lnSpc>
              <a:spcBef>
                <a:spcPts val="0"/>
              </a:spcBef>
              <a:spcAft>
                <a:spcPts val="0"/>
              </a:spcAft>
              <a:buSzPts val="1100"/>
              <a:buFont typeface="EB Garamond"/>
              <a:buAutoNum type="arabicPeriod"/>
            </a:pPr>
            <a:r>
              <a:rPr lang="en">
                <a:latin typeface="EB Garamond"/>
                <a:ea typeface="EB Garamond"/>
                <a:cs typeface="EB Garamond"/>
                <a:sym typeface="EB Garamond"/>
              </a:rPr>
              <a:t>We also highlight the city row, because in the specified model, we used zipcode as our fixed effect due to the obvious difference presented in our descriptive analysis section. In the LASSO model, a higher price is associated with Boston, San Francisco, and New York City and negatively associated with Minneapolis, Denver, Chicago, and Austin.</a:t>
            </a:r>
            <a:endParaRPr>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222727b0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222727b0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029db423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029db423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a:t>
            </a:r>
            <a:endParaRPr/>
          </a:p>
          <a:p>
            <a:pPr indent="-298450" lvl="0" marL="457200" rtl="0" algn="l">
              <a:spcBef>
                <a:spcPts val="0"/>
              </a:spcBef>
              <a:spcAft>
                <a:spcPts val="0"/>
              </a:spcAft>
              <a:buSzPts val="1100"/>
              <a:buAutoNum type="arabicPeriod"/>
            </a:pPr>
            <a:r>
              <a:rPr lang="en"/>
              <a:t>Better location is captured by location review score by zip code</a:t>
            </a:r>
            <a:endParaRPr/>
          </a:p>
          <a:p>
            <a:pPr indent="-298450" lvl="0" marL="457200" rtl="0" algn="l">
              <a:spcBef>
                <a:spcPts val="0"/>
              </a:spcBef>
              <a:spcAft>
                <a:spcPts val="0"/>
              </a:spcAft>
              <a:buSzPts val="1100"/>
              <a:buAutoNum type="arabicPeriod"/>
            </a:pPr>
            <a:r>
              <a:rPr lang="en"/>
              <a:t>Ok</a:t>
            </a:r>
            <a:endParaRPr/>
          </a:p>
          <a:p>
            <a:pPr indent="-298450" lvl="0" marL="457200" rtl="0" algn="l">
              <a:spcBef>
                <a:spcPts val="0"/>
              </a:spcBef>
              <a:spcAft>
                <a:spcPts val="0"/>
              </a:spcAft>
              <a:buSzPts val="1100"/>
              <a:buAutoNum type="arabicPeriod"/>
            </a:pPr>
            <a:r>
              <a:rPr lang="en"/>
              <a:t>If you have a pool, mention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Actionable</a:t>
            </a:r>
            <a:endParaRPr/>
          </a:p>
          <a:p>
            <a:pPr indent="-298450" lvl="0" marL="457200" rtl="0" algn="l">
              <a:spcBef>
                <a:spcPts val="0"/>
              </a:spcBef>
              <a:spcAft>
                <a:spcPts val="0"/>
              </a:spcAft>
              <a:buSzPts val="1100"/>
              <a:buAutoNum type="arabicPeriod"/>
            </a:pPr>
            <a:r>
              <a:rPr lang="en"/>
              <a:t>ok</a:t>
            </a:r>
            <a:endParaRPr/>
          </a:p>
          <a:p>
            <a:pPr indent="-298450" lvl="0" marL="457200" rtl="0" algn="l">
              <a:spcBef>
                <a:spcPts val="0"/>
              </a:spcBef>
              <a:spcAft>
                <a:spcPts val="0"/>
              </a:spcAft>
              <a:buSzPts val="1100"/>
              <a:buAutoNum type="arabicPeriod"/>
            </a:pPr>
            <a:r>
              <a:rPr lang="en"/>
              <a:t>Cuz for every increase in cleanliness review score, the price can be increase by 2.3%</a:t>
            </a:r>
            <a:endParaRPr/>
          </a:p>
          <a:p>
            <a:pPr indent="-298450" lvl="0" marL="457200" rtl="0" algn="l">
              <a:spcBef>
                <a:spcPts val="0"/>
              </a:spcBef>
              <a:spcAft>
                <a:spcPts val="0"/>
              </a:spcAft>
              <a:buSzPts val="1100"/>
              <a:buAutoNum type="arabicPeriod"/>
            </a:pPr>
            <a:r>
              <a:rPr lang="en"/>
              <a:t>Will attract customers who are willing to pay (1.5 ~ 8%) per item, comparing with the house that has none of those</a:t>
            </a:r>
            <a:endParaRPr/>
          </a:p>
          <a:p>
            <a:pPr indent="-298450" lvl="0" marL="457200" rtl="0" algn="l">
              <a:spcBef>
                <a:spcPts val="0"/>
              </a:spcBef>
              <a:spcAft>
                <a:spcPts val="0"/>
              </a:spcAft>
              <a:buSzPts val="1100"/>
              <a:buAutoNum type="arabicPeriod"/>
            </a:pPr>
            <a:r>
              <a:rPr lang="en"/>
              <a:t>Generally, renting out the entire house will fetch a higher price comparing to renting out a private bedroom or a bed in a shared room.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1eea35d3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1eea35d3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Our lack of skills on text mining and image processing only allows us to </a:t>
            </a:r>
            <a:endParaRPr/>
          </a:p>
          <a:p>
            <a:pPr indent="-298450" lvl="0" marL="457200" rtl="0" algn="l">
              <a:spcBef>
                <a:spcPts val="0"/>
              </a:spcBef>
              <a:spcAft>
                <a:spcPts val="0"/>
              </a:spcAft>
              <a:buSzPts val="1100"/>
              <a:buAutoNum type="arabicPeriod"/>
            </a:pPr>
            <a:r>
              <a:rPr lang="en"/>
              <a:t>Due to our method on abandoning the outliers in listing (low booked and extremely expensive properties). Therefore, our estimated accurate prediction range is within $200</a:t>
            </a:r>
            <a:endParaRPr/>
          </a:p>
          <a:p>
            <a:pPr indent="-298450" lvl="0" marL="457200" rtl="0" algn="l">
              <a:spcBef>
                <a:spcPts val="0"/>
              </a:spcBef>
              <a:spcAft>
                <a:spcPts val="0"/>
              </a:spcAft>
              <a:buSzPts val="1100"/>
              <a:buAutoNum type="arabicPeriod"/>
            </a:pPr>
            <a:r>
              <a:rPr lang="en"/>
              <a:t>We can only talk about association, but not give a precise function on how each variable would contribute to the price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222727b0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222727b0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1eea35d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1eea35d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222727b0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222727b0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26c698396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26c698396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d1b75ca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d1b75ca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2290f68c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2290f68c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222727b0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222727b0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26c69839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26c69839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26c698396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26c698396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222727b0b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222727b0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222727b0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222727b0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222727b0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222727b0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222727b0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222727b0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4d1b62a44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4d1b62a44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222727b0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222727b0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222727b0b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222727b0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20788e6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20788e6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2290f68c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2290f68c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222727b0b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222727b0b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222727b0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222727b0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1eea35d3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1eea35d3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26c69839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26c69839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26c69839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26c69839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rtl="0"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rtl="0"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0000"/>
              <a:buFont typeface="Lato"/>
              <a:buNone/>
              <a:defRPr sz="10000">
                <a:latin typeface="Lato"/>
                <a:ea typeface="Lato"/>
                <a:cs typeface="Lato"/>
                <a:sym typeface="Lato"/>
              </a:defRPr>
            </a:lvl1pPr>
            <a:lvl2pPr lvl="1" rtl="0" algn="ctr">
              <a:spcBef>
                <a:spcPts val="0"/>
              </a:spcBef>
              <a:spcAft>
                <a:spcPts val="0"/>
              </a:spcAft>
              <a:buSzPts val="10000"/>
              <a:buFont typeface="Lato"/>
              <a:buNone/>
              <a:defRPr sz="10000">
                <a:latin typeface="Lato"/>
                <a:ea typeface="Lato"/>
                <a:cs typeface="Lato"/>
                <a:sym typeface="Lato"/>
              </a:defRPr>
            </a:lvl2pPr>
            <a:lvl3pPr lvl="2" rtl="0" algn="ctr">
              <a:spcBef>
                <a:spcPts val="0"/>
              </a:spcBef>
              <a:spcAft>
                <a:spcPts val="0"/>
              </a:spcAft>
              <a:buSzPts val="10000"/>
              <a:buFont typeface="Lato"/>
              <a:buNone/>
              <a:defRPr sz="10000">
                <a:latin typeface="Lato"/>
                <a:ea typeface="Lato"/>
                <a:cs typeface="Lato"/>
                <a:sym typeface="Lato"/>
              </a:defRPr>
            </a:lvl3pPr>
            <a:lvl4pPr lvl="3" rtl="0" algn="ctr">
              <a:spcBef>
                <a:spcPts val="0"/>
              </a:spcBef>
              <a:spcAft>
                <a:spcPts val="0"/>
              </a:spcAft>
              <a:buSzPts val="10000"/>
              <a:buFont typeface="Lato"/>
              <a:buNone/>
              <a:defRPr sz="10000">
                <a:latin typeface="Lato"/>
                <a:ea typeface="Lato"/>
                <a:cs typeface="Lato"/>
                <a:sym typeface="Lato"/>
              </a:defRPr>
            </a:lvl4pPr>
            <a:lvl5pPr lvl="4" rtl="0" algn="ctr">
              <a:spcBef>
                <a:spcPts val="0"/>
              </a:spcBef>
              <a:spcAft>
                <a:spcPts val="0"/>
              </a:spcAft>
              <a:buSzPts val="10000"/>
              <a:buFont typeface="Lato"/>
              <a:buNone/>
              <a:defRPr sz="10000">
                <a:latin typeface="Lato"/>
                <a:ea typeface="Lato"/>
                <a:cs typeface="Lato"/>
                <a:sym typeface="Lato"/>
              </a:defRPr>
            </a:lvl5pPr>
            <a:lvl6pPr lvl="5" rtl="0" algn="ctr">
              <a:spcBef>
                <a:spcPts val="0"/>
              </a:spcBef>
              <a:spcAft>
                <a:spcPts val="0"/>
              </a:spcAft>
              <a:buSzPts val="10000"/>
              <a:buFont typeface="Lato"/>
              <a:buNone/>
              <a:defRPr sz="10000">
                <a:latin typeface="Lato"/>
                <a:ea typeface="Lato"/>
                <a:cs typeface="Lato"/>
                <a:sym typeface="Lato"/>
              </a:defRPr>
            </a:lvl6pPr>
            <a:lvl7pPr lvl="6" rtl="0" algn="ctr">
              <a:spcBef>
                <a:spcPts val="0"/>
              </a:spcBef>
              <a:spcAft>
                <a:spcPts val="0"/>
              </a:spcAft>
              <a:buSzPts val="10000"/>
              <a:buFont typeface="Lato"/>
              <a:buNone/>
              <a:defRPr sz="10000">
                <a:latin typeface="Lato"/>
                <a:ea typeface="Lato"/>
                <a:cs typeface="Lato"/>
                <a:sym typeface="Lato"/>
              </a:defRPr>
            </a:lvl7pPr>
            <a:lvl8pPr lvl="7" rtl="0" algn="ctr">
              <a:spcBef>
                <a:spcPts val="0"/>
              </a:spcBef>
              <a:spcAft>
                <a:spcPts val="0"/>
              </a:spcAft>
              <a:buSzPts val="10000"/>
              <a:buFont typeface="Lato"/>
              <a:buNone/>
              <a:defRPr sz="10000">
                <a:latin typeface="Lato"/>
                <a:ea typeface="Lato"/>
                <a:cs typeface="Lato"/>
                <a:sym typeface="Lato"/>
              </a:defRPr>
            </a:lvl8pPr>
            <a:lvl9pPr lvl="8" rtl="0"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19.png"/><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41.png"/><Relationship Id="rId5" Type="http://schemas.openxmlformats.org/officeDocument/2006/relationships/image" Target="../media/image35.png"/><Relationship Id="rId6"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19.png"/><Relationship Id="rId5"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image" Target="../media/image34.png"/><Relationship Id="rId5" Type="http://schemas.openxmlformats.org/officeDocument/2006/relationships/image" Target="../media/image21.png"/><Relationship Id="rId6"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idx="1" type="subTitle"/>
          </p:nvPr>
        </p:nvSpPr>
        <p:spPr>
          <a:xfrm>
            <a:off x="3096363" y="3490555"/>
            <a:ext cx="2951400" cy="70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1600">
                <a:latin typeface="Comfortaa Regular"/>
                <a:ea typeface="Comfortaa Regular"/>
                <a:cs typeface="Comfortaa Regular"/>
                <a:sym typeface="Comfortaa Regular"/>
              </a:rPr>
              <a:t>Tai-Hua Chung</a:t>
            </a:r>
            <a:r>
              <a:rPr b="0" lang="en" sz="1600">
                <a:latin typeface="Comfortaa Regular"/>
                <a:ea typeface="Comfortaa Regular"/>
                <a:cs typeface="Comfortaa Regular"/>
                <a:sym typeface="Comfortaa Regular"/>
              </a:rPr>
              <a:t>,</a:t>
            </a:r>
            <a:r>
              <a:rPr b="0" lang="en" sz="1600">
                <a:latin typeface="Comfortaa Regular"/>
                <a:ea typeface="Comfortaa Regular"/>
                <a:cs typeface="Comfortaa Regular"/>
                <a:sym typeface="Comfortaa Regular"/>
              </a:rPr>
              <a:t> Olivia</a:t>
            </a:r>
            <a:r>
              <a:rPr b="0" lang="en" sz="1600">
                <a:latin typeface="Comfortaa Regular"/>
                <a:ea typeface="Comfortaa Regular"/>
                <a:cs typeface="Comfortaa Regular"/>
                <a:sym typeface="Comfortaa Regular"/>
              </a:rPr>
              <a:t> </a:t>
            </a:r>
            <a:r>
              <a:rPr b="0" lang="en" sz="1600">
                <a:latin typeface="Comfortaa Regular"/>
                <a:ea typeface="Comfortaa Regular"/>
                <a:cs typeface="Comfortaa Regular"/>
                <a:sym typeface="Comfortaa Regular"/>
              </a:rPr>
              <a:t>Natasha</a:t>
            </a:r>
            <a:r>
              <a:rPr b="0" lang="en" sz="1600">
                <a:latin typeface="Comfortaa Regular"/>
                <a:ea typeface="Comfortaa Regular"/>
                <a:cs typeface="Comfortaa Regular"/>
                <a:sym typeface="Comfortaa Regular"/>
              </a:rPr>
              <a:t>,</a:t>
            </a:r>
            <a:r>
              <a:rPr b="0" lang="en" sz="1600">
                <a:latin typeface="Comfortaa Regular"/>
                <a:ea typeface="Comfortaa Regular"/>
                <a:cs typeface="Comfortaa Regular"/>
                <a:sym typeface="Comfortaa Regular"/>
              </a:rPr>
              <a:t> Randy Shi</a:t>
            </a:r>
            <a:r>
              <a:rPr b="0" lang="en" sz="1600">
                <a:latin typeface="Comfortaa Regular"/>
                <a:ea typeface="Comfortaa Regular"/>
                <a:cs typeface="Comfortaa Regular"/>
                <a:sym typeface="Comfortaa Regular"/>
              </a:rPr>
              <a:t>,</a:t>
            </a:r>
            <a:r>
              <a:rPr b="0" lang="en" sz="1600">
                <a:latin typeface="Comfortaa Regular"/>
                <a:ea typeface="Comfortaa Regular"/>
                <a:cs typeface="Comfortaa Regular"/>
                <a:sym typeface="Comfortaa Regular"/>
              </a:rPr>
              <a:t> Jared Sinsheimer</a:t>
            </a:r>
            <a:r>
              <a:rPr b="0" lang="en" sz="1600">
                <a:latin typeface="Comfortaa Regular"/>
                <a:ea typeface="Comfortaa Regular"/>
                <a:cs typeface="Comfortaa Regular"/>
                <a:sym typeface="Comfortaa Regular"/>
              </a:rPr>
              <a:t>,</a:t>
            </a:r>
            <a:r>
              <a:rPr b="0" lang="en" sz="1600">
                <a:latin typeface="Comfortaa Regular"/>
                <a:ea typeface="Comfortaa Regular"/>
                <a:cs typeface="Comfortaa Regular"/>
                <a:sym typeface="Comfortaa Regular"/>
              </a:rPr>
              <a:t> Dan To</a:t>
            </a:r>
            <a:endParaRPr b="0" sz="1600">
              <a:latin typeface="Comfortaa Regular"/>
              <a:ea typeface="Comfortaa Regular"/>
              <a:cs typeface="Comfortaa Regular"/>
              <a:sym typeface="Comfortaa Regular"/>
            </a:endParaRPr>
          </a:p>
        </p:txBody>
      </p:sp>
      <p:pic>
        <p:nvPicPr>
          <p:cNvPr id="60" name="Google Shape;60;p13"/>
          <p:cNvPicPr preferRelativeResize="0"/>
          <p:nvPr/>
        </p:nvPicPr>
        <p:blipFill>
          <a:blip r:embed="rId3">
            <a:alphaModFix/>
          </a:blip>
          <a:stretch>
            <a:fillRect/>
          </a:stretch>
        </p:blipFill>
        <p:spPr>
          <a:xfrm>
            <a:off x="3558525" y="1132050"/>
            <a:ext cx="2127125" cy="20794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Hosts’ Information</a:t>
            </a:r>
            <a:endParaRPr sz="2400"/>
          </a:p>
        </p:txBody>
      </p:sp>
      <p:sp>
        <p:nvSpPr>
          <p:cNvPr id="133" name="Google Shape;133;p22"/>
          <p:cNvSpPr txBox="1"/>
          <p:nvPr>
            <p:ph idx="1" type="body"/>
          </p:nvPr>
        </p:nvSpPr>
        <p:spPr>
          <a:xfrm>
            <a:off x="5906550" y="1378825"/>
            <a:ext cx="2925600" cy="319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47.29% of hosts are superhost</a:t>
            </a:r>
            <a:endParaRPr/>
          </a:p>
          <a:p>
            <a:pPr indent="-342900" lvl="0" marL="457200" rtl="0" algn="l">
              <a:spcBef>
                <a:spcPts val="0"/>
              </a:spcBef>
              <a:spcAft>
                <a:spcPts val="0"/>
              </a:spcAft>
              <a:buSzPts val="1800"/>
              <a:buChar char="●"/>
            </a:pPr>
            <a:r>
              <a:rPr lang="en"/>
              <a:t>46.91% of hosts’ identity have been verified</a:t>
            </a:r>
            <a:endParaRPr/>
          </a:p>
        </p:txBody>
      </p:sp>
      <p:pic>
        <p:nvPicPr>
          <p:cNvPr id="134" name="Google Shape;134;p22" title="Chart"/>
          <p:cNvPicPr preferRelativeResize="0"/>
          <p:nvPr/>
        </p:nvPicPr>
        <p:blipFill>
          <a:blip r:embed="rId3">
            <a:alphaModFix/>
          </a:blip>
          <a:stretch>
            <a:fillRect/>
          </a:stretch>
        </p:blipFill>
        <p:spPr>
          <a:xfrm>
            <a:off x="159300" y="1062400"/>
            <a:ext cx="5829549" cy="386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Cancelation Policy</a:t>
            </a:r>
            <a:endParaRPr sz="2400"/>
          </a:p>
        </p:txBody>
      </p:sp>
      <p:pic>
        <p:nvPicPr>
          <p:cNvPr id="140" name="Google Shape;140;p23" title="Chart"/>
          <p:cNvPicPr preferRelativeResize="0"/>
          <p:nvPr/>
        </p:nvPicPr>
        <p:blipFill>
          <a:blip r:embed="rId3">
            <a:alphaModFix/>
          </a:blip>
          <a:stretch>
            <a:fillRect/>
          </a:stretch>
        </p:blipFill>
        <p:spPr>
          <a:xfrm>
            <a:off x="1378500" y="941250"/>
            <a:ext cx="6312069" cy="3902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Review Ratings</a:t>
            </a:r>
            <a:endParaRPr sz="2400"/>
          </a:p>
        </p:txBody>
      </p:sp>
      <p:pic>
        <p:nvPicPr>
          <p:cNvPr id="146" name="Google Shape;146;p24" title="Chart"/>
          <p:cNvPicPr preferRelativeResize="0"/>
          <p:nvPr/>
        </p:nvPicPr>
        <p:blipFill>
          <a:blip r:embed="rId3">
            <a:alphaModFix/>
          </a:blip>
          <a:stretch>
            <a:fillRect/>
          </a:stretch>
        </p:blipFill>
        <p:spPr>
          <a:xfrm>
            <a:off x="1219200" y="877150"/>
            <a:ext cx="6672624" cy="41259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265500" y="15651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 </a:t>
            </a:r>
            <a:r>
              <a:rPr b="0" lang="en">
                <a:latin typeface="Calibri"/>
                <a:ea typeface="Calibri"/>
                <a:cs typeface="Calibri"/>
                <a:sym typeface="Calibri"/>
              </a:rPr>
              <a:t>&amp;</a:t>
            </a:r>
            <a:r>
              <a:rPr lang="en"/>
              <a:t> Analysis</a:t>
            </a:r>
            <a:endParaRPr/>
          </a:p>
        </p:txBody>
      </p:sp>
      <p:sp>
        <p:nvSpPr>
          <p:cNvPr id="152" name="Google Shape;152;p25"/>
          <p:cNvSpPr txBox="1"/>
          <p:nvPr>
            <p:ph idx="2" type="body"/>
          </p:nvPr>
        </p:nvSpPr>
        <p:spPr>
          <a:xfrm>
            <a:off x="4939500" y="1105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OLS Regression	</a:t>
            </a:r>
            <a:endParaRPr/>
          </a:p>
          <a:p>
            <a:pPr indent="-342900" lvl="0" marL="457200" rtl="0" algn="l">
              <a:spcBef>
                <a:spcPts val="0"/>
              </a:spcBef>
              <a:spcAft>
                <a:spcPts val="0"/>
              </a:spcAft>
              <a:buSzPts val="1800"/>
              <a:buChar char="●"/>
            </a:pPr>
            <a:r>
              <a:rPr lang="en"/>
              <a:t>Machine Learning</a:t>
            </a:r>
            <a:endParaRPr/>
          </a:p>
          <a:p>
            <a:pPr indent="-317500" lvl="1" marL="914400" rtl="0" algn="l">
              <a:spcBef>
                <a:spcPts val="0"/>
              </a:spcBef>
              <a:spcAft>
                <a:spcPts val="0"/>
              </a:spcAft>
              <a:buSzPts val="1400"/>
              <a:buChar char="○"/>
            </a:pPr>
            <a:r>
              <a:rPr lang="en"/>
              <a:t>LASSO</a:t>
            </a:r>
            <a:endParaRPr/>
          </a:p>
          <a:p>
            <a:pPr indent="-317500" lvl="1" marL="914400" rtl="0" algn="l">
              <a:spcBef>
                <a:spcPts val="0"/>
              </a:spcBef>
              <a:spcAft>
                <a:spcPts val="0"/>
              </a:spcAft>
              <a:buSzPts val="1400"/>
              <a:buChar char="○"/>
            </a:pPr>
            <a:r>
              <a:rPr lang="en"/>
              <a:t>Random Forest</a:t>
            </a:r>
            <a:endParaRPr/>
          </a:p>
          <a:p>
            <a:pPr indent="-317500" lvl="1" marL="914400" rtl="0" algn="l">
              <a:spcBef>
                <a:spcPts val="0"/>
              </a:spcBef>
              <a:spcAft>
                <a:spcPts val="0"/>
              </a:spcAft>
              <a:buSzPts val="1400"/>
              <a:buChar char="○"/>
            </a:pPr>
            <a:r>
              <a:rPr lang="en"/>
              <a:t>KNN</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 Pricing Factors </a:t>
            </a:r>
            <a:r>
              <a:rPr lang="en" sz="1400"/>
              <a:t>(OLS regression)</a:t>
            </a:r>
            <a:endParaRPr sz="1400"/>
          </a:p>
        </p:txBody>
      </p:sp>
      <p:sp>
        <p:nvSpPr>
          <p:cNvPr id="158" name="Google Shape;158;p26"/>
          <p:cNvSpPr txBox="1"/>
          <p:nvPr/>
        </p:nvSpPr>
        <p:spPr>
          <a:xfrm>
            <a:off x="5464100" y="866025"/>
            <a:ext cx="3368100" cy="72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latin typeface="Lato"/>
                <a:ea typeface="Lato"/>
                <a:cs typeface="Lato"/>
                <a:sym typeface="Lato"/>
              </a:rPr>
              <a:t>Specification</a:t>
            </a:r>
            <a:r>
              <a:rPr lang="en" sz="1100">
                <a:latin typeface="Lato"/>
                <a:ea typeface="Lato"/>
                <a:cs typeface="Lato"/>
                <a:sym typeface="Lato"/>
              </a:rPr>
              <a:t>:</a:t>
            </a:r>
            <a:endParaRPr sz="1100">
              <a:latin typeface="Lato"/>
              <a:ea typeface="Lato"/>
              <a:cs typeface="Lato"/>
              <a:sym typeface="Lato"/>
            </a:endParaRPr>
          </a:p>
          <a:p>
            <a:pPr indent="0" lvl="0" marL="0" rtl="0" algn="l">
              <a:lnSpc>
                <a:spcPct val="115000"/>
              </a:lnSpc>
              <a:spcBef>
                <a:spcPts val="0"/>
              </a:spcBef>
              <a:spcAft>
                <a:spcPts val="0"/>
              </a:spcAft>
              <a:buNone/>
            </a:pPr>
            <a:r>
              <a:rPr lang="en" sz="1000">
                <a:latin typeface="Lato"/>
                <a:ea typeface="Lato"/>
                <a:cs typeface="Lato"/>
                <a:sym typeface="Lato"/>
              </a:rPr>
              <a:t>log(price) ~ beta*x variables  | zip_code | 0 | zip_code</a:t>
            </a:r>
            <a:endParaRPr sz="1000">
              <a:latin typeface="Lato"/>
              <a:ea typeface="Lato"/>
              <a:cs typeface="Lato"/>
              <a:sym typeface="Lato"/>
            </a:endParaRPr>
          </a:p>
          <a:p>
            <a:pPr indent="0" lvl="0" marL="457200" rtl="0" algn="l">
              <a:lnSpc>
                <a:spcPct val="115000"/>
              </a:lnSpc>
              <a:spcBef>
                <a:spcPts val="0"/>
              </a:spcBef>
              <a:spcAft>
                <a:spcPts val="0"/>
              </a:spcAft>
              <a:buNone/>
            </a:pPr>
            <a:r>
              <a:t/>
            </a:r>
            <a:endParaRPr sz="1100">
              <a:latin typeface="Lato"/>
              <a:ea typeface="Lato"/>
              <a:cs typeface="Lato"/>
              <a:sym typeface="Lato"/>
            </a:endParaRPr>
          </a:p>
        </p:txBody>
      </p:sp>
      <p:grpSp>
        <p:nvGrpSpPr>
          <p:cNvPr id="159" name="Google Shape;159;p26"/>
          <p:cNvGrpSpPr/>
          <p:nvPr/>
        </p:nvGrpSpPr>
        <p:grpSpPr>
          <a:xfrm>
            <a:off x="486700" y="967150"/>
            <a:ext cx="4827376" cy="3767276"/>
            <a:chOff x="486700" y="919325"/>
            <a:chExt cx="4827376" cy="3767276"/>
          </a:xfrm>
        </p:grpSpPr>
        <p:pic>
          <p:nvPicPr>
            <p:cNvPr id="160" name="Google Shape;160;p26"/>
            <p:cNvPicPr preferRelativeResize="0"/>
            <p:nvPr/>
          </p:nvPicPr>
          <p:blipFill rotWithShape="1">
            <a:blip r:embed="rId3">
              <a:alphaModFix/>
            </a:blip>
            <a:srcRect b="17012" l="0" r="0" t="0"/>
            <a:stretch/>
          </p:blipFill>
          <p:spPr>
            <a:xfrm>
              <a:off x="486700" y="919325"/>
              <a:ext cx="4827376" cy="3222250"/>
            </a:xfrm>
            <a:prstGeom prst="rect">
              <a:avLst/>
            </a:prstGeom>
            <a:noFill/>
            <a:ln>
              <a:noFill/>
            </a:ln>
          </p:spPr>
        </p:pic>
        <p:pic>
          <p:nvPicPr>
            <p:cNvPr id="161" name="Google Shape;161;p26"/>
            <p:cNvPicPr preferRelativeResize="0"/>
            <p:nvPr/>
          </p:nvPicPr>
          <p:blipFill rotWithShape="1">
            <a:blip r:embed="rId3">
              <a:alphaModFix/>
            </a:blip>
            <a:srcRect b="0" l="0" r="0" t="85962"/>
            <a:stretch/>
          </p:blipFill>
          <p:spPr>
            <a:xfrm>
              <a:off x="486700" y="4141576"/>
              <a:ext cx="4827376" cy="545025"/>
            </a:xfrm>
            <a:prstGeom prst="rect">
              <a:avLst/>
            </a:prstGeom>
            <a:noFill/>
            <a:ln>
              <a:noFill/>
            </a:ln>
          </p:spPr>
        </p:pic>
      </p:grpSp>
      <p:sp>
        <p:nvSpPr>
          <p:cNvPr id="162" name="Google Shape;162;p26"/>
          <p:cNvSpPr/>
          <p:nvPr/>
        </p:nvSpPr>
        <p:spPr>
          <a:xfrm>
            <a:off x="239125" y="1593725"/>
            <a:ext cx="247500" cy="229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1</a:t>
            </a:r>
            <a:endParaRPr b="1" sz="1200">
              <a:solidFill>
                <a:srgbClr val="FFFFFF"/>
              </a:solidFill>
            </a:endParaRPr>
          </a:p>
        </p:txBody>
      </p:sp>
      <p:sp>
        <p:nvSpPr>
          <p:cNvPr id="163" name="Google Shape;163;p26"/>
          <p:cNvSpPr/>
          <p:nvPr/>
        </p:nvSpPr>
        <p:spPr>
          <a:xfrm>
            <a:off x="239125" y="2046225"/>
            <a:ext cx="247500" cy="229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2</a:t>
            </a:r>
            <a:endParaRPr b="1" sz="1200">
              <a:solidFill>
                <a:srgbClr val="FFFFFF"/>
              </a:solidFill>
            </a:endParaRPr>
          </a:p>
        </p:txBody>
      </p:sp>
      <p:sp>
        <p:nvSpPr>
          <p:cNvPr id="164" name="Google Shape;164;p26"/>
          <p:cNvSpPr/>
          <p:nvPr/>
        </p:nvSpPr>
        <p:spPr>
          <a:xfrm>
            <a:off x="239125" y="2399500"/>
            <a:ext cx="247500" cy="229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3</a:t>
            </a:r>
            <a:endParaRPr b="1" sz="1200">
              <a:solidFill>
                <a:srgbClr val="FFFFFF"/>
              </a:solidFill>
            </a:endParaRPr>
          </a:p>
        </p:txBody>
      </p:sp>
      <p:sp>
        <p:nvSpPr>
          <p:cNvPr id="165" name="Google Shape;165;p26"/>
          <p:cNvSpPr/>
          <p:nvPr/>
        </p:nvSpPr>
        <p:spPr>
          <a:xfrm>
            <a:off x="239125" y="3400175"/>
            <a:ext cx="247500" cy="229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4</a:t>
            </a:r>
            <a:endParaRPr b="1" sz="1200">
              <a:solidFill>
                <a:srgbClr val="FFFFFF"/>
              </a:solidFill>
            </a:endParaRPr>
          </a:p>
        </p:txBody>
      </p:sp>
      <p:sp>
        <p:nvSpPr>
          <p:cNvPr id="166" name="Google Shape;166;p26"/>
          <p:cNvSpPr/>
          <p:nvPr/>
        </p:nvSpPr>
        <p:spPr>
          <a:xfrm>
            <a:off x="5771475" y="3400175"/>
            <a:ext cx="247500" cy="229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rPr>
              <a:t>5</a:t>
            </a:r>
            <a:endParaRPr b="1" sz="1200">
              <a:solidFill>
                <a:srgbClr val="FFFFFF"/>
              </a:solidFill>
            </a:endParaRPr>
          </a:p>
        </p:txBody>
      </p:sp>
      <p:sp>
        <p:nvSpPr>
          <p:cNvPr id="167" name="Google Shape;167;p26"/>
          <p:cNvSpPr txBox="1"/>
          <p:nvPr/>
        </p:nvSpPr>
        <p:spPr>
          <a:xfrm>
            <a:off x="6077550" y="3352375"/>
            <a:ext cx="3179400" cy="6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800">
                <a:latin typeface="Lato"/>
                <a:ea typeface="Lato"/>
                <a:cs typeface="Lato"/>
                <a:sym typeface="Lato"/>
              </a:rPr>
              <a:t>Variable Exclusion</a:t>
            </a:r>
            <a:r>
              <a:rPr lang="en" sz="800">
                <a:latin typeface="Lato"/>
                <a:ea typeface="Lato"/>
                <a:cs typeface="Lato"/>
                <a:sym typeface="Lato"/>
              </a:rPr>
              <a:t>:</a:t>
            </a:r>
            <a:endParaRPr sz="800">
              <a:latin typeface="Lato"/>
              <a:ea typeface="Lato"/>
              <a:cs typeface="Lato"/>
              <a:sym typeface="Lato"/>
            </a:endParaRPr>
          </a:p>
          <a:p>
            <a:pPr indent="-279400" lvl="0" marL="457200" rtl="0" algn="l">
              <a:lnSpc>
                <a:spcPct val="115000"/>
              </a:lnSpc>
              <a:spcBef>
                <a:spcPts val="0"/>
              </a:spcBef>
              <a:spcAft>
                <a:spcPts val="0"/>
              </a:spcAft>
              <a:buSzPts val="800"/>
              <a:buFont typeface="Lato"/>
              <a:buChar char="●"/>
            </a:pPr>
            <a:r>
              <a:rPr lang="en" sz="800">
                <a:latin typeface="Lato"/>
                <a:ea typeface="Lato"/>
                <a:cs typeface="Lato"/>
                <a:sym typeface="Lato"/>
              </a:rPr>
              <a:t>Cancelation Policy</a:t>
            </a:r>
            <a:endParaRPr sz="800">
              <a:latin typeface="Lato"/>
              <a:ea typeface="Lato"/>
              <a:cs typeface="Lato"/>
              <a:sym typeface="Lato"/>
            </a:endParaRPr>
          </a:p>
          <a:p>
            <a:pPr indent="-279400" lvl="0" marL="457200" rtl="0" algn="l">
              <a:lnSpc>
                <a:spcPct val="115000"/>
              </a:lnSpc>
              <a:spcBef>
                <a:spcPts val="0"/>
              </a:spcBef>
              <a:spcAft>
                <a:spcPts val="0"/>
              </a:spcAft>
              <a:buSzPts val="800"/>
              <a:buFont typeface="Lato"/>
              <a:buChar char="●"/>
            </a:pPr>
            <a:r>
              <a:rPr lang="en" sz="800">
                <a:latin typeface="Lato"/>
                <a:ea typeface="Lato"/>
                <a:cs typeface="Lato"/>
                <a:sym typeface="Lato"/>
              </a:rPr>
              <a:t>Number of Reviews/ Review per Month</a:t>
            </a:r>
            <a:endParaRPr sz="800">
              <a:latin typeface="Lato"/>
              <a:ea typeface="Lato"/>
              <a:cs typeface="Lato"/>
              <a:sym typeface="Lato"/>
            </a:endParaRPr>
          </a:p>
          <a:p>
            <a:pPr indent="-279400" lvl="0" marL="457200" rtl="0" algn="l">
              <a:lnSpc>
                <a:spcPct val="115000"/>
              </a:lnSpc>
              <a:spcBef>
                <a:spcPts val="0"/>
              </a:spcBef>
              <a:spcAft>
                <a:spcPts val="0"/>
              </a:spcAft>
              <a:buSzPts val="800"/>
              <a:buFont typeface="Lato"/>
              <a:buChar char="●"/>
            </a:pPr>
            <a:r>
              <a:rPr lang="en" sz="800">
                <a:latin typeface="Lato"/>
                <a:ea typeface="Lato"/>
                <a:cs typeface="Lato"/>
                <a:sym typeface="Lato"/>
              </a:rPr>
              <a:t>,,,</a:t>
            </a:r>
            <a:endParaRPr sz="800">
              <a:latin typeface="Lato"/>
              <a:ea typeface="Lato"/>
              <a:cs typeface="Lato"/>
              <a:sym typeface="Lato"/>
            </a:endParaRPr>
          </a:p>
        </p:txBody>
      </p:sp>
      <p:cxnSp>
        <p:nvCxnSpPr>
          <p:cNvPr id="168" name="Google Shape;168;p26"/>
          <p:cNvCxnSpPr/>
          <p:nvPr/>
        </p:nvCxnSpPr>
        <p:spPr>
          <a:xfrm rot="10800000">
            <a:off x="7471325" y="1366000"/>
            <a:ext cx="0" cy="2091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26"/>
          <p:cNvCxnSpPr/>
          <p:nvPr/>
        </p:nvCxnSpPr>
        <p:spPr>
          <a:xfrm rot="10800000">
            <a:off x="8153400" y="1366000"/>
            <a:ext cx="0" cy="20910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p26"/>
          <p:cNvSpPr txBox="1"/>
          <p:nvPr/>
        </p:nvSpPr>
        <p:spPr>
          <a:xfrm>
            <a:off x="7220225" y="1530125"/>
            <a:ext cx="5022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Lato"/>
                <a:ea typeface="Lato"/>
                <a:cs typeface="Lato"/>
                <a:sym typeface="Lato"/>
              </a:rPr>
              <a:t>Fixed </a:t>
            </a:r>
            <a:endParaRPr sz="700">
              <a:latin typeface="Lato"/>
              <a:ea typeface="Lato"/>
              <a:cs typeface="Lato"/>
              <a:sym typeface="Lato"/>
            </a:endParaRPr>
          </a:p>
          <a:p>
            <a:pPr indent="0" lvl="0" marL="0" rtl="0" algn="ctr">
              <a:spcBef>
                <a:spcPts val="0"/>
              </a:spcBef>
              <a:spcAft>
                <a:spcPts val="0"/>
              </a:spcAft>
              <a:buNone/>
            </a:pPr>
            <a:r>
              <a:rPr lang="en" sz="700">
                <a:latin typeface="Lato"/>
                <a:ea typeface="Lato"/>
                <a:cs typeface="Lato"/>
                <a:sym typeface="Lato"/>
              </a:rPr>
              <a:t>effect</a:t>
            </a:r>
            <a:endParaRPr sz="700">
              <a:latin typeface="Lato"/>
              <a:ea typeface="Lato"/>
              <a:cs typeface="Lato"/>
              <a:sym typeface="Lato"/>
            </a:endParaRPr>
          </a:p>
        </p:txBody>
      </p:sp>
      <p:sp>
        <p:nvSpPr>
          <p:cNvPr id="171" name="Google Shape;171;p26"/>
          <p:cNvSpPr txBox="1"/>
          <p:nvPr/>
        </p:nvSpPr>
        <p:spPr>
          <a:xfrm>
            <a:off x="7902300" y="1530125"/>
            <a:ext cx="5022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latin typeface="Lato"/>
                <a:ea typeface="Lato"/>
                <a:cs typeface="Lato"/>
                <a:sym typeface="Lato"/>
              </a:rPr>
              <a:t>Cluster</a:t>
            </a:r>
            <a:endParaRPr sz="700">
              <a:latin typeface="Lato"/>
              <a:ea typeface="Lato"/>
              <a:cs typeface="Lato"/>
              <a:sym typeface="Lato"/>
            </a:endParaRPr>
          </a:p>
          <a:p>
            <a:pPr indent="0" lvl="0" marL="0" rtl="0" algn="ctr">
              <a:spcBef>
                <a:spcPts val="0"/>
              </a:spcBef>
              <a:spcAft>
                <a:spcPts val="0"/>
              </a:spcAft>
              <a:buNone/>
            </a:pPr>
            <a:r>
              <a:rPr lang="en" sz="700">
                <a:latin typeface="Lato"/>
                <a:ea typeface="Lato"/>
                <a:cs typeface="Lato"/>
                <a:sym typeface="Lato"/>
              </a:rPr>
              <a:t>SE</a:t>
            </a:r>
            <a:endParaRPr sz="7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27"/>
          <p:cNvPicPr preferRelativeResize="0"/>
          <p:nvPr/>
        </p:nvPicPr>
        <p:blipFill>
          <a:blip r:embed="rId3">
            <a:alphaModFix/>
          </a:blip>
          <a:stretch>
            <a:fillRect/>
          </a:stretch>
        </p:blipFill>
        <p:spPr>
          <a:xfrm>
            <a:off x="311700" y="1685875"/>
            <a:ext cx="3991499" cy="2748924"/>
          </a:xfrm>
          <a:prstGeom prst="rect">
            <a:avLst/>
          </a:prstGeom>
          <a:noFill/>
          <a:ln>
            <a:noFill/>
          </a:ln>
        </p:spPr>
      </p:pic>
      <p:pic>
        <p:nvPicPr>
          <p:cNvPr id="177" name="Google Shape;177;p27"/>
          <p:cNvPicPr preferRelativeResize="0"/>
          <p:nvPr/>
        </p:nvPicPr>
        <p:blipFill>
          <a:blip r:embed="rId4">
            <a:alphaModFix/>
          </a:blip>
          <a:stretch>
            <a:fillRect/>
          </a:stretch>
        </p:blipFill>
        <p:spPr>
          <a:xfrm>
            <a:off x="4350819" y="1685875"/>
            <a:ext cx="4481481" cy="2748925"/>
          </a:xfrm>
          <a:prstGeom prst="rect">
            <a:avLst/>
          </a:prstGeom>
          <a:noFill/>
          <a:ln>
            <a:noFill/>
          </a:ln>
        </p:spPr>
      </p:pic>
      <p:pic>
        <p:nvPicPr>
          <p:cNvPr id="178" name="Google Shape;178;p27"/>
          <p:cNvPicPr preferRelativeResize="0"/>
          <p:nvPr/>
        </p:nvPicPr>
        <p:blipFill rotWithShape="1">
          <a:blip r:embed="rId5">
            <a:alphaModFix/>
          </a:blip>
          <a:srcRect b="-9" l="0" r="0" t="1283"/>
          <a:stretch/>
        </p:blipFill>
        <p:spPr>
          <a:xfrm>
            <a:off x="4350825" y="1721475"/>
            <a:ext cx="4481474" cy="2748925"/>
          </a:xfrm>
          <a:prstGeom prst="rect">
            <a:avLst/>
          </a:prstGeom>
          <a:noFill/>
          <a:ln>
            <a:noFill/>
          </a:ln>
        </p:spPr>
      </p:pic>
      <p:sp>
        <p:nvSpPr>
          <p:cNvPr id="179" name="Google Shape;179;p27"/>
          <p:cNvSpPr/>
          <p:nvPr/>
        </p:nvSpPr>
        <p:spPr>
          <a:xfrm>
            <a:off x="594375" y="1401025"/>
            <a:ext cx="9309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Entire </a:t>
            </a:r>
            <a:br>
              <a:rPr b="1" lang="en" sz="900">
                <a:solidFill>
                  <a:srgbClr val="FFFFFF"/>
                </a:solidFill>
              </a:rPr>
            </a:br>
            <a:r>
              <a:rPr b="1" lang="en" sz="900">
                <a:solidFill>
                  <a:srgbClr val="FFFFFF"/>
                </a:solidFill>
              </a:rPr>
              <a:t>Home/ Apt</a:t>
            </a:r>
            <a:endParaRPr b="1" sz="900">
              <a:solidFill>
                <a:srgbClr val="FFFFFF"/>
              </a:solidFill>
            </a:endParaRPr>
          </a:p>
        </p:txBody>
      </p:sp>
      <p:sp>
        <p:nvSpPr>
          <p:cNvPr id="180" name="Google Shape;180;p27"/>
          <p:cNvSpPr/>
          <p:nvPr/>
        </p:nvSpPr>
        <p:spPr>
          <a:xfrm>
            <a:off x="1562450" y="1401025"/>
            <a:ext cx="9309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Private</a:t>
            </a:r>
            <a:br>
              <a:rPr b="1" lang="en" sz="900">
                <a:solidFill>
                  <a:srgbClr val="FFFFFF"/>
                </a:solidFill>
              </a:rPr>
            </a:br>
            <a:r>
              <a:rPr b="1" lang="en" sz="900">
                <a:solidFill>
                  <a:srgbClr val="FFFFFF"/>
                </a:solidFill>
              </a:rPr>
              <a:t>Room</a:t>
            </a:r>
            <a:endParaRPr b="1" sz="900">
              <a:solidFill>
                <a:srgbClr val="FFFFFF"/>
              </a:solidFill>
            </a:endParaRPr>
          </a:p>
        </p:txBody>
      </p:sp>
      <p:sp>
        <p:nvSpPr>
          <p:cNvPr id="181" name="Google Shape;181;p27"/>
          <p:cNvSpPr/>
          <p:nvPr/>
        </p:nvSpPr>
        <p:spPr>
          <a:xfrm>
            <a:off x="2520925" y="1401025"/>
            <a:ext cx="9309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Shared </a:t>
            </a:r>
            <a:br>
              <a:rPr b="1" lang="en" sz="900">
                <a:solidFill>
                  <a:srgbClr val="FFFFFF"/>
                </a:solidFill>
              </a:rPr>
            </a:br>
            <a:r>
              <a:rPr b="1" lang="en" sz="900">
                <a:solidFill>
                  <a:srgbClr val="FFFFFF"/>
                </a:solidFill>
              </a:rPr>
              <a:t>Room</a:t>
            </a:r>
            <a:endParaRPr b="1" sz="900">
              <a:solidFill>
                <a:srgbClr val="FFFFFF"/>
              </a:solidFill>
            </a:endParaRPr>
          </a:p>
        </p:txBody>
      </p:sp>
      <p:sp>
        <p:nvSpPr>
          <p:cNvPr id="182" name="Google Shape;182;p2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1. Housing </a:t>
            </a:r>
            <a:r>
              <a:rPr lang="en" sz="2400"/>
              <a:t>Characters</a:t>
            </a:r>
            <a:r>
              <a:rPr lang="en" sz="1800"/>
              <a:t> </a:t>
            </a:r>
            <a:endParaRPr sz="1800"/>
          </a:p>
        </p:txBody>
      </p:sp>
      <p:sp>
        <p:nvSpPr>
          <p:cNvPr id="183" name="Google Shape;183;p27"/>
          <p:cNvSpPr/>
          <p:nvPr/>
        </p:nvSpPr>
        <p:spPr>
          <a:xfrm>
            <a:off x="6260125" y="4470400"/>
            <a:ext cx="9309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Number of Bedrooms</a:t>
            </a:r>
            <a:endParaRPr b="1" sz="900">
              <a:solidFill>
                <a:srgbClr val="FFFFFF"/>
              </a:solidFill>
            </a:endParaRPr>
          </a:p>
        </p:txBody>
      </p:sp>
      <p:sp>
        <p:nvSpPr>
          <p:cNvPr id="184" name="Google Shape;184;p27"/>
          <p:cNvSpPr txBox="1"/>
          <p:nvPr/>
        </p:nvSpPr>
        <p:spPr>
          <a:xfrm>
            <a:off x="1295010" y="1017450"/>
            <a:ext cx="14658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accent6"/>
                </a:solidFill>
                <a:latin typeface="Lato"/>
                <a:ea typeface="Lato"/>
                <a:cs typeface="Lato"/>
                <a:sym typeface="Lato"/>
              </a:rPr>
              <a:t>Room Type</a:t>
            </a:r>
            <a:endParaRPr b="1" sz="1200">
              <a:solidFill>
                <a:schemeClr val="accent6"/>
              </a:solidFill>
              <a:latin typeface="Lato"/>
              <a:ea typeface="Lato"/>
              <a:cs typeface="Lato"/>
              <a:sym typeface="Lato"/>
            </a:endParaRPr>
          </a:p>
        </p:txBody>
      </p:sp>
      <p:cxnSp>
        <p:nvCxnSpPr>
          <p:cNvPr id="185" name="Google Shape;185;p27"/>
          <p:cNvCxnSpPr/>
          <p:nvPr/>
        </p:nvCxnSpPr>
        <p:spPr>
          <a:xfrm>
            <a:off x="607550" y="1344625"/>
            <a:ext cx="2840700" cy="0"/>
          </a:xfrm>
          <a:prstGeom prst="straightConnector1">
            <a:avLst/>
          </a:prstGeom>
          <a:noFill/>
          <a:ln cap="flat" cmpd="sng" w="19050">
            <a:solidFill>
              <a:schemeClr val="accent6"/>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2</a:t>
            </a:r>
            <a:r>
              <a:rPr lang="en" sz="2400"/>
              <a:t>. Host Info</a:t>
            </a:r>
            <a:r>
              <a:rPr lang="en" sz="1800"/>
              <a:t> - Super host </a:t>
            </a:r>
            <a:r>
              <a:rPr lang="en" sz="1800">
                <a:latin typeface="Calibri"/>
                <a:ea typeface="Calibri"/>
                <a:cs typeface="Calibri"/>
                <a:sym typeface="Calibri"/>
              </a:rPr>
              <a:t>&amp;</a:t>
            </a:r>
            <a:r>
              <a:rPr lang="en" sz="1800"/>
              <a:t> Identity verified</a:t>
            </a:r>
            <a:endParaRPr sz="1800"/>
          </a:p>
        </p:txBody>
      </p:sp>
      <p:pic>
        <p:nvPicPr>
          <p:cNvPr id="191" name="Google Shape;191;p28"/>
          <p:cNvPicPr preferRelativeResize="0"/>
          <p:nvPr/>
        </p:nvPicPr>
        <p:blipFill>
          <a:blip r:embed="rId3">
            <a:alphaModFix/>
          </a:blip>
          <a:stretch>
            <a:fillRect/>
          </a:stretch>
        </p:blipFill>
        <p:spPr>
          <a:xfrm>
            <a:off x="4507199" y="2013609"/>
            <a:ext cx="4095051" cy="2357482"/>
          </a:xfrm>
          <a:prstGeom prst="rect">
            <a:avLst/>
          </a:prstGeom>
          <a:noFill/>
          <a:ln>
            <a:noFill/>
          </a:ln>
        </p:spPr>
      </p:pic>
      <p:pic>
        <p:nvPicPr>
          <p:cNvPr id="192" name="Google Shape;192;p28"/>
          <p:cNvPicPr preferRelativeResize="0"/>
          <p:nvPr/>
        </p:nvPicPr>
        <p:blipFill>
          <a:blip r:embed="rId4">
            <a:alphaModFix/>
          </a:blip>
          <a:stretch>
            <a:fillRect/>
          </a:stretch>
        </p:blipFill>
        <p:spPr>
          <a:xfrm>
            <a:off x="541750" y="2007070"/>
            <a:ext cx="3920867" cy="2364029"/>
          </a:xfrm>
          <a:prstGeom prst="rect">
            <a:avLst/>
          </a:prstGeom>
          <a:noFill/>
          <a:ln>
            <a:noFill/>
          </a:ln>
        </p:spPr>
      </p:pic>
      <p:sp>
        <p:nvSpPr>
          <p:cNvPr id="193" name="Google Shape;193;p28"/>
          <p:cNvSpPr/>
          <p:nvPr/>
        </p:nvSpPr>
        <p:spPr>
          <a:xfrm>
            <a:off x="1811011" y="1425825"/>
            <a:ext cx="866100" cy="259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Super Host</a:t>
            </a:r>
            <a:endParaRPr b="1" sz="900">
              <a:solidFill>
                <a:srgbClr val="FFFFFF"/>
              </a:solidFill>
            </a:endParaRPr>
          </a:p>
        </p:txBody>
      </p:sp>
      <p:sp>
        <p:nvSpPr>
          <p:cNvPr id="194" name="Google Shape;194;p28"/>
          <p:cNvSpPr txBox="1"/>
          <p:nvPr/>
        </p:nvSpPr>
        <p:spPr>
          <a:xfrm>
            <a:off x="2119537" y="1693795"/>
            <a:ext cx="2493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6"/>
                </a:solidFill>
                <a:latin typeface="Lato"/>
                <a:ea typeface="Lato"/>
                <a:cs typeface="Lato"/>
                <a:sym typeface="Lato"/>
              </a:rPr>
              <a:t>N</a:t>
            </a:r>
            <a:endParaRPr b="1" sz="1200">
              <a:solidFill>
                <a:schemeClr val="accent6"/>
              </a:solidFill>
              <a:latin typeface="Lato"/>
              <a:ea typeface="Lato"/>
              <a:cs typeface="Lato"/>
              <a:sym typeface="Lato"/>
            </a:endParaRPr>
          </a:p>
        </p:txBody>
      </p:sp>
      <p:sp>
        <p:nvSpPr>
          <p:cNvPr id="195" name="Google Shape;195;p28"/>
          <p:cNvSpPr txBox="1"/>
          <p:nvPr/>
        </p:nvSpPr>
        <p:spPr>
          <a:xfrm>
            <a:off x="3044800" y="1693795"/>
            <a:ext cx="2493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6"/>
                </a:solidFill>
                <a:latin typeface="Lato"/>
                <a:ea typeface="Lato"/>
                <a:cs typeface="Lato"/>
                <a:sym typeface="Lato"/>
              </a:rPr>
              <a:t>Y</a:t>
            </a:r>
            <a:endParaRPr b="1" sz="1200">
              <a:solidFill>
                <a:schemeClr val="accent6"/>
              </a:solidFill>
              <a:latin typeface="Lato"/>
              <a:ea typeface="Lato"/>
              <a:cs typeface="Lato"/>
              <a:sym typeface="Lato"/>
            </a:endParaRPr>
          </a:p>
        </p:txBody>
      </p:sp>
      <p:sp>
        <p:nvSpPr>
          <p:cNvPr id="196" name="Google Shape;196;p28"/>
          <p:cNvSpPr txBox="1"/>
          <p:nvPr/>
        </p:nvSpPr>
        <p:spPr>
          <a:xfrm>
            <a:off x="1088655" y="1693795"/>
            <a:ext cx="417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6"/>
                </a:solidFill>
                <a:latin typeface="Lato"/>
                <a:ea typeface="Lato"/>
                <a:cs typeface="Lato"/>
                <a:sym typeface="Lato"/>
              </a:rPr>
              <a:t>null</a:t>
            </a:r>
            <a:endParaRPr b="1" sz="1200">
              <a:solidFill>
                <a:schemeClr val="accent6"/>
              </a:solidFill>
              <a:latin typeface="Lato"/>
              <a:ea typeface="Lato"/>
              <a:cs typeface="Lato"/>
              <a:sym typeface="Lato"/>
            </a:endParaRPr>
          </a:p>
        </p:txBody>
      </p:sp>
      <p:cxnSp>
        <p:nvCxnSpPr>
          <p:cNvPr id="197" name="Google Shape;197;p28"/>
          <p:cNvCxnSpPr/>
          <p:nvPr/>
        </p:nvCxnSpPr>
        <p:spPr>
          <a:xfrm flipH="1" rot="10800000">
            <a:off x="870717" y="1734888"/>
            <a:ext cx="2728200" cy="5100"/>
          </a:xfrm>
          <a:prstGeom prst="straightConnector1">
            <a:avLst/>
          </a:prstGeom>
          <a:noFill/>
          <a:ln cap="flat" cmpd="sng" w="19050">
            <a:solidFill>
              <a:schemeClr val="accent6"/>
            </a:solidFill>
            <a:prstDash val="solid"/>
            <a:round/>
            <a:headEnd len="med" w="med" type="none"/>
            <a:tailEnd len="med" w="med" type="none"/>
          </a:ln>
        </p:spPr>
      </p:cxnSp>
      <p:cxnSp>
        <p:nvCxnSpPr>
          <p:cNvPr id="198" name="Google Shape;198;p28"/>
          <p:cNvCxnSpPr/>
          <p:nvPr/>
        </p:nvCxnSpPr>
        <p:spPr>
          <a:xfrm flipH="1" rot="10800000">
            <a:off x="870717" y="1965421"/>
            <a:ext cx="2728200" cy="5100"/>
          </a:xfrm>
          <a:prstGeom prst="straightConnector1">
            <a:avLst/>
          </a:prstGeom>
          <a:noFill/>
          <a:ln cap="flat" cmpd="sng" w="19050">
            <a:solidFill>
              <a:schemeClr val="accent6"/>
            </a:solidFill>
            <a:prstDash val="solid"/>
            <a:round/>
            <a:headEnd len="med" w="med" type="none"/>
            <a:tailEnd len="med" w="med" type="none"/>
          </a:ln>
        </p:spPr>
      </p:cxnSp>
      <p:sp>
        <p:nvSpPr>
          <p:cNvPr id="199" name="Google Shape;199;p28"/>
          <p:cNvSpPr/>
          <p:nvPr/>
        </p:nvSpPr>
        <p:spPr>
          <a:xfrm>
            <a:off x="5773459" y="1425836"/>
            <a:ext cx="866100" cy="259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Identity Verified</a:t>
            </a:r>
            <a:endParaRPr b="1" sz="900">
              <a:solidFill>
                <a:srgbClr val="FFFFFF"/>
              </a:solidFill>
            </a:endParaRPr>
          </a:p>
        </p:txBody>
      </p:sp>
      <p:sp>
        <p:nvSpPr>
          <p:cNvPr id="200" name="Google Shape;200;p28"/>
          <p:cNvSpPr txBox="1"/>
          <p:nvPr/>
        </p:nvSpPr>
        <p:spPr>
          <a:xfrm>
            <a:off x="6081985" y="1693806"/>
            <a:ext cx="2493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6"/>
                </a:solidFill>
                <a:latin typeface="Lato"/>
                <a:ea typeface="Lato"/>
                <a:cs typeface="Lato"/>
                <a:sym typeface="Lato"/>
              </a:rPr>
              <a:t>N</a:t>
            </a:r>
            <a:endParaRPr b="1" sz="1200">
              <a:solidFill>
                <a:schemeClr val="accent6"/>
              </a:solidFill>
              <a:latin typeface="Lato"/>
              <a:ea typeface="Lato"/>
              <a:cs typeface="Lato"/>
              <a:sym typeface="Lato"/>
            </a:endParaRPr>
          </a:p>
        </p:txBody>
      </p:sp>
      <p:sp>
        <p:nvSpPr>
          <p:cNvPr id="201" name="Google Shape;201;p28"/>
          <p:cNvSpPr txBox="1"/>
          <p:nvPr/>
        </p:nvSpPr>
        <p:spPr>
          <a:xfrm>
            <a:off x="7007248" y="1693806"/>
            <a:ext cx="2493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6"/>
                </a:solidFill>
                <a:latin typeface="Lato"/>
                <a:ea typeface="Lato"/>
                <a:cs typeface="Lato"/>
                <a:sym typeface="Lato"/>
              </a:rPr>
              <a:t>Y</a:t>
            </a:r>
            <a:endParaRPr b="1" sz="1200">
              <a:solidFill>
                <a:schemeClr val="accent6"/>
              </a:solidFill>
              <a:latin typeface="Lato"/>
              <a:ea typeface="Lato"/>
              <a:cs typeface="Lato"/>
              <a:sym typeface="Lato"/>
            </a:endParaRPr>
          </a:p>
        </p:txBody>
      </p:sp>
      <p:sp>
        <p:nvSpPr>
          <p:cNvPr id="202" name="Google Shape;202;p28"/>
          <p:cNvSpPr txBox="1"/>
          <p:nvPr/>
        </p:nvSpPr>
        <p:spPr>
          <a:xfrm>
            <a:off x="5051103" y="1693806"/>
            <a:ext cx="4170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accent6"/>
                </a:solidFill>
                <a:latin typeface="Lato"/>
                <a:ea typeface="Lato"/>
                <a:cs typeface="Lato"/>
                <a:sym typeface="Lato"/>
              </a:rPr>
              <a:t>null</a:t>
            </a:r>
            <a:endParaRPr b="1" sz="1200">
              <a:solidFill>
                <a:schemeClr val="accent6"/>
              </a:solidFill>
              <a:latin typeface="Lato"/>
              <a:ea typeface="Lato"/>
              <a:cs typeface="Lato"/>
              <a:sym typeface="Lato"/>
            </a:endParaRPr>
          </a:p>
        </p:txBody>
      </p:sp>
      <p:cxnSp>
        <p:nvCxnSpPr>
          <p:cNvPr id="203" name="Google Shape;203;p28"/>
          <p:cNvCxnSpPr/>
          <p:nvPr/>
        </p:nvCxnSpPr>
        <p:spPr>
          <a:xfrm flipH="1" rot="10800000">
            <a:off x="4833165" y="1734899"/>
            <a:ext cx="2728200" cy="5100"/>
          </a:xfrm>
          <a:prstGeom prst="straightConnector1">
            <a:avLst/>
          </a:prstGeom>
          <a:noFill/>
          <a:ln cap="flat" cmpd="sng" w="19050">
            <a:solidFill>
              <a:schemeClr val="accent6"/>
            </a:solidFill>
            <a:prstDash val="solid"/>
            <a:round/>
            <a:headEnd len="med" w="med" type="none"/>
            <a:tailEnd len="med" w="med" type="none"/>
          </a:ln>
        </p:spPr>
      </p:cxnSp>
      <p:cxnSp>
        <p:nvCxnSpPr>
          <p:cNvPr id="204" name="Google Shape;204;p28"/>
          <p:cNvCxnSpPr/>
          <p:nvPr/>
        </p:nvCxnSpPr>
        <p:spPr>
          <a:xfrm flipH="1" rot="10800000">
            <a:off x="4833165" y="1965432"/>
            <a:ext cx="2728200" cy="5100"/>
          </a:xfrm>
          <a:prstGeom prst="straightConnector1">
            <a:avLst/>
          </a:prstGeom>
          <a:noFill/>
          <a:ln cap="flat" cmpd="sng" w="19050">
            <a:solidFill>
              <a:schemeClr val="accent6"/>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3</a:t>
            </a:r>
            <a:r>
              <a:rPr lang="en" sz="2400"/>
              <a:t>. Reviews</a:t>
            </a:r>
            <a:r>
              <a:rPr lang="en" sz="1800"/>
              <a:t> - Location </a:t>
            </a:r>
            <a:r>
              <a:rPr lang="en" sz="1800">
                <a:latin typeface="Calibri"/>
                <a:ea typeface="Calibri"/>
                <a:cs typeface="Calibri"/>
                <a:sym typeface="Calibri"/>
              </a:rPr>
              <a:t>&amp;</a:t>
            </a:r>
            <a:r>
              <a:rPr lang="en" sz="1800"/>
              <a:t> Cleanliness</a:t>
            </a:r>
            <a:endParaRPr sz="1800"/>
          </a:p>
        </p:txBody>
      </p:sp>
      <p:pic>
        <p:nvPicPr>
          <p:cNvPr id="210" name="Google Shape;210;p29"/>
          <p:cNvPicPr preferRelativeResize="0"/>
          <p:nvPr/>
        </p:nvPicPr>
        <p:blipFill>
          <a:blip r:embed="rId3">
            <a:alphaModFix/>
          </a:blip>
          <a:stretch>
            <a:fillRect/>
          </a:stretch>
        </p:blipFill>
        <p:spPr>
          <a:xfrm>
            <a:off x="4695300" y="1721313"/>
            <a:ext cx="3745173" cy="2311676"/>
          </a:xfrm>
          <a:prstGeom prst="rect">
            <a:avLst/>
          </a:prstGeom>
          <a:noFill/>
          <a:ln>
            <a:noFill/>
          </a:ln>
        </p:spPr>
      </p:pic>
      <p:pic>
        <p:nvPicPr>
          <p:cNvPr id="211" name="Google Shape;211;p29"/>
          <p:cNvPicPr preferRelativeResize="0"/>
          <p:nvPr/>
        </p:nvPicPr>
        <p:blipFill>
          <a:blip r:embed="rId4">
            <a:alphaModFix/>
          </a:blip>
          <a:stretch>
            <a:fillRect/>
          </a:stretch>
        </p:blipFill>
        <p:spPr>
          <a:xfrm>
            <a:off x="722150" y="1721325"/>
            <a:ext cx="3488251" cy="2364399"/>
          </a:xfrm>
          <a:prstGeom prst="rect">
            <a:avLst/>
          </a:prstGeom>
          <a:noFill/>
          <a:ln>
            <a:noFill/>
          </a:ln>
        </p:spPr>
      </p:pic>
      <p:pic>
        <p:nvPicPr>
          <p:cNvPr id="212" name="Google Shape;212;p29"/>
          <p:cNvPicPr preferRelativeResize="0"/>
          <p:nvPr/>
        </p:nvPicPr>
        <p:blipFill>
          <a:blip r:embed="rId5">
            <a:alphaModFix/>
          </a:blip>
          <a:stretch>
            <a:fillRect/>
          </a:stretch>
        </p:blipFill>
        <p:spPr>
          <a:xfrm>
            <a:off x="573900" y="1721325"/>
            <a:ext cx="2496424" cy="2472275"/>
          </a:xfrm>
          <a:prstGeom prst="rect">
            <a:avLst/>
          </a:prstGeom>
          <a:noFill/>
          <a:ln>
            <a:noFill/>
          </a:ln>
        </p:spPr>
      </p:pic>
      <p:pic>
        <p:nvPicPr>
          <p:cNvPr id="213" name="Google Shape;213;p29"/>
          <p:cNvPicPr preferRelativeResize="0"/>
          <p:nvPr/>
        </p:nvPicPr>
        <p:blipFill>
          <a:blip r:embed="rId6">
            <a:alphaModFix/>
          </a:blip>
          <a:stretch>
            <a:fillRect/>
          </a:stretch>
        </p:blipFill>
        <p:spPr>
          <a:xfrm>
            <a:off x="4619825" y="1721325"/>
            <a:ext cx="2496426" cy="2472275"/>
          </a:xfrm>
          <a:prstGeom prst="rect">
            <a:avLst/>
          </a:prstGeom>
          <a:noFill/>
          <a:ln>
            <a:noFill/>
          </a:ln>
        </p:spPr>
      </p:pic>
      <p:sp>
        <p:nvSpPr>
          <p:cNvPr id="214" name="Google Shape;214;p29"/>
          <p:cNvSpPr/>
          <p:nvPr/>
        </p:nvSpPr>
        <p:spPr>
          <a:xfrm>
            <a:off x="4980713" y="1436625"/>
            <a:ext cx="18735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Scoring - Cleanliness</a:t>
            </a:r>
            <a:endParaRPr b="1" sz="900">
              <a:solidFill>
                <a:srgbClr val="FFFFFF"/>
              </a:solidFill>
            </a:endParaRPr>
          </a:p>
        </p:txBody>
      </p:sp>
      <p:sp>
        <p:nvSpPr>
          <p:cNvPr id="215" name="Google Shape;215;p29"/>
          <p:cNvSpPr/>
          <p:nvPr/>
        </p:nvSpPr>
        <p:spPr>
          <a:xfrm>
            <a:off x="942113" y="1436625"/>
            <a:ext cx="18735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Scoring - Location</a:t>
            </a:r>
            <a:endParaRPr b="1" sz="9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0"/>
          <p:cNvSpPr/>
          <p:nvPr/>
        </p:nvSpPr>
        <p:spPr>
          <a:xfrm>
            <a:off x="986525" y="1517400"/>
            <a:ext cx="9309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Pool</a:t>
            </a:r>
            <a:endParaRPr b="1" sz="900">
              <a:solidFill>
                <a:srgbClr val="FFFFFF"/>
              </a:solidFill>
            </a:endParaRPr>
          </a:p>
        </p:txBody>
      </p:sp>
      <p:sp>
        <p:nvSpPr>
          <p:cNvPr id="221" name="Google Shape;221;p30"/>
          <p:cNvSpPr/>
          <p:nvPr/>
        </p:nvSpPr>
        <p:spPr>
          <a:xfrm>
            <a:off x="3934200" y="1517400"/>
            <a:ext cx="9309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TV</a:t>
            </a:r>
            <a:endParaRPr b="1" sz="900">
              <a:solidFill>
                <a:srgbClr val="FFFFFF"/>
              </a:solidFill>
            </a:endParaRPr>
          </a:p>
        </p:txBody>
      </p:sp>
      <p:sp>
        <p:nvSpPr>
          <p:cNvPr id="222" name="Google Shape;222;p30"/>
          <p:cNvSpPr/>
          <p:nvPr/>
        </p:nvSpPr>
        <p:spPr>
          <a:xfrm>
            <a:off x="6853800" y="1517400"/>
            <a:ext cx="9309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Hair Dryer</a:t>
            </a:r>
            <a:endParaRPr b="1" sz="900">
              <a:solidFill>
                <a:srgbClr val="FFFFFF"/>
              </a:solidFill>
            </a:endParaRPr>
          </a:p>
        </p:txBody>
      </p:sp>
      <p:sp>
        <p:nvSpPr>
          <p:cNvPr id="223" name="Google Shape;223;p3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a:t>
            </a:r>
            <a:r>
              <a:rPr lang="en" sz="2400"/>
              <a:t>. Amenities</a:t>
            </a:r>
            <a:r>
              <a:rPr lang="en" sz="1800"/>
              <a:t> </a:t>
            </a:r>
            <a:endParaRPr sz="1800"/>
          </a:p>
        </p:txBody>
      </p:sp>
      <p:pic>
        <p:nvPicPr>
          <p:cNvPr id="224" name="Google Shape;224;p30"/>
          <p:cNvPicPr preferRelativeResize="0"/>
          <p:nvPr/>
        </p:nvPicPr>
        <p:blipFill>
          <a:blip r:embed="rId3">
            <a:alphaModFix/>
          </a:blip>
          <a:stretch>
            <a:fillRect/>
          </a:stretch>
        </p:blipFill>
        <p:spPr>
          <a:xfrm>
            <a:off x="6172000" y="1897375"/>
            <a:ext cx="2545524" cy="1926950"/>
          </a:xfrm>
          <a:prstGeom prst="rect">
            <a:avLst/>
          </a:prstGeom>
          <a:noFill/>
          <a:ln>
            <a:noFill/>
          </a:ln>
        </p:spPr>
      </p:pic>
      <p:pic>
        <p:nvPicPr>
          <p:cNvPr id="225" name="Google Shape;225;p30"/>
          <p:cNvPicPr preferRelativeResize="0"/>
          <p:nvPr/>
        </p:nvPicPr>
        <p:blipFill>
          <a:blip r:embed="rId4">
            <a:alphaModFix/>
          </a:blip>
          <a:stretch>
            <a:fillRect/>
          </a:stretch>
        </p:blipFill>
        <p:spPr>
          <a:xfrm>
            <a:off x="3307687" y="1899025"/>
            <a:ext cx="2344875" cy="1923649"/>
          </a:xfrm>
          <a:prstGeom prst="rect">
            <a:avLst/>
          </a:prstGeom>
          <a:noFill/>
          <a:ln>
            <a:noFill/>
          </a:ln>
        </p:spPr>
      </p:pic>
      <p:pic>
        <p:nvPicPr>
          <p:cNvPr id="226" name="Google Shape;226;p30"/>
          <p:cNvPicPr preferRelativeResize="0"/>
          <p:nvPr/>
        </p:nvPicPr>
        <p:blipFill>
          <a:blip r:embed="rId5">
            <a:alphaModFix/>
          </a:blip>
          <a:stretch>
            <a:fillRect/>
          </a:stretch>
        </p:blipFill>
        <p:spPr>
          <a:xfrm>
            <a:off x="409650" y="1897375"/>
            <a:ext cx="2344875" cy="1926950"/>
          </a:xfrm>
          <a:prstGeom prst="rect">
            <a:avLst/>
          </a:prstGeom>
          <a:noFill/>
          <a:ln>
            <a:noFill/>
          </a:ln>
        </p:spPr>
      </p:pic>
      <p:sp>
        <p:nvSpPr>
          <p:cNvPr id="227" name="Google Shape;227;p30"/>
          <p:cNvSpPr txBox="1"/>
          <p:nvPr/>
        </p:nvSpPr>
        <p:spPr>
          <a:xfrm>
            <a:off x="3825975" y="3950600"/>
            <a:ext cx="267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N</a:t>
            </a:r>
            <a:endParaRPr>
              <a:solidFill>
                <a:schemeClr val="dk2"/>
              </a:solidFill>
              <a:latin typeface="Lato"/>
              <a:ea typeface="Lato"/>
              <a:cs typeface="Lato"/>
              <a:sym typeface="Lato"/>
            </a:endParaRPr>
          </a:p>
        </p:txBody>
      </p:sp>
      <p:sp>
        <p:nvSpPr>
          <p:cNvPr id="228" name="Google Shape;228;p30"/>
          <p:cNvSpPr txBox="1"/>
          <p:nvPr/>
        </p:nvSpPr>
        <p:spPr>
          <a:xfrm>
            <a:off x="4695700" y="3950600"/>
            <a:ext cx="267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Y</a:t>
            </a:r>
            <a:endParaRPr>
              <a:solidFill>
                <a:schemeClr val="dk2"/>
              </a:solidFill>
              <a:latin typeface="Lato"/>
              <a:ea typeface="Lato"/>
              <a:cs typeface="Lato"/>
              <a:sym typeface="Lato"/>
            </a:endParaRPr>
          </a:p>
        </p:txBody>
      </p:sp>
      <p:sp>
        <p:nvSpPr>
          <p:cNvPr id="229" name="Google Shape;229;p30"/>
          <p:cNvSpPr txBox="1"/>
          <p:nvPr/>
        </p:nvSpPr>
        <p:spPr>
          <a:xfrm>
            <a:off x="883163" y="3950600"/>
            <a:ext cx="267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N</a:t>
            </a:r>
            <a:endParaRPr>
              <a:solidFill>
                <a:schemeClr val="dk2"/>
              </a:solidFill>
              <a:latin typeface="Lato"/>
              <a:ea typeface="Lato"/>
              <a:cs typeface="Lato"/>
              <a:sym typeface="Lato"/>
            </a:endParaRPr>
          </a:p>
        </p:txBody>
      </p:sp>
      <p:sp>
        <p:nvSpPr>
          <p:cNvPr id="230" name="Google Shape;230;p30"/>
          <p:cNvSpPr txBox="1"/>
          <p:nvPr/>
        </p:nvSpPr>
        <p:spPr>
          <a:xfrm>
            <a:off x="1752888" y="3950600"/>
            <a:ext cx="267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Y</a:t>
            </a:r>
            <a:endParaRPr>
              <a:solidFill>
                <a:schemeClr val="dk2"/>
              </a:solidFill>
              <a:latin typeface="Lato"/>
              <a:ea typeface="Lato"/>
              <a:cs typeface="Lato"/>
              <a:sym typeface="Lato"/>
            </a:endParaRPr>
          </a:p>
        </p:txBody>
      </p:sp>
      <p:sp>
        <p:nvSpPr>
          <p:cNvPr id="231" name="Google Shape;231;p30"/>
          <p:cNvSpPr txBox="1"/>
          <p:nvPr/>
        </p:nvSpPr>
        <p:spPr>
          <a:xfrm>
            <a:off x="6701813" y="3950600"/>
            <a:ext cx="267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N</a:t>
            </a:r>
            <a:endParaRPr>
              <a:solidFill>
                <a:schemeClr val="dk2"/>
              </a:solidFill>
              <a:latin typeface="Lato"/>
              <a:ea typeface="Lato"/>
              <a:cs typeface="Lato"/>
              <a:sym typeface="Lato"/>
            </a:endParaRPr>
          </a:p>
        </p:txBody>
      </p:sp>
      <p:sp>
        <p:nvSpPr>
          <p:cNvPr id="232" name="Google Shape;232;p30"/>
          <p:cNvSpPr txBox="1"/>
          <p:nvPr/>
        </p:nvSpPr>
        <p:spPr>
          <a:xfrm>
            <a:off x="7571538" y="3950600"/>
            <a:ext cx="2679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Lato"/>
                <a:ea typeface="Lato"/>
                <a:cs typeface="Lato"/>
                <a:sym typeface="Lato"/>
              </a:rPr>
              <a:t>Y</a:t>
            </a:r>
            <a:endParaRPr>
              <a:solidFill>
                <a:schemeClr val="dk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Cancelation Policy</a:t>
            </a:r>
            <a:endParaRPr sz="1400"/>
          </a:p>
          <a:p>
            <a:pPr indent="-317500" lvl="0" marL="457200" rtl="0" algn="l">
              <a:spcBef>
                <a:spcPts val="0"/>
              </a:spcBef>
              <a:spcAft>
                <a:spcPts val="0"/>
              </a:spcAft>
              <a:buClr>
                <a:srgbClr val="EFEFEF"/>
              </a:buClr>
              <a:buSzPts val="1400"/>
              <a:buChar char="●"/>
            </a:pPr>
            <a:r>
              <a:rPr lang="en" sz="1400">
                <a:solidFill>
                  <a:srgbClr val="EFEFEF"/>
                </a:solidFill>
              </a:rPr>
              <a:t>Number of Reviews/ Review per Month</a:t>
            </a:r>
            <a:endParaRPr sz="1400">
              <a:solidFill>
                <a:srgbClr val="EFEFEF"/>
              </a:solidFill>
            </a:endParaRPr>
          </a:p>
        </p:txBody>
      </p:sp>
      <p:sp>
        <p:nvSpPr>
          <p:cNvPr id="238" name="Google Shape;238;p3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5. </a:t>
            </a:r>
            <a:r>
              <a:rPr lang="en" sz="2400"/>
              <a:t>Variable </a:t>
            </a:r>
            <a:r>
              <a:rPr lang="en" sz="2400"/>
              <a:t>Exclusion</a:t>
            </a:r>
            <a:endParaRPr sz="2000"/>
          </a:p>
        </p:txBody>
      </p:sp>
      <p:pic>
        <p:nvPicPr>
          <p:cNvPr id="239" name="Google Shape;239;p31"/>
          <p:cNvPicPr preferRelativeResize="0"/>
          <p:nvPr/>
        </p:nvPicPr>
        <p:blipFill>
          <a:blip r:embed="rId3">
            <a:alphaModFix/>
          </a:blip>
          <a:stretch>
            <a:fillRect/>
          </a:stretch>
        </p:blipFill>
        <p:spPr>
          <a:xfrm>
            <a:off x="539100" y="1912800"/>
            <a:ext cx="4291150" cy="26560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Airbnb Price Recommendation</a:t>
            </a:r>
            <a:endParaRPr sz="2400"/>
          </a:p>
        </p:txBody>
      </p:sp>
      <p:sp>
        <p:nvSpPr>
          <p:cNvPr id="66" name="Google Shape;66;p14"/>
          <p:cNvSpPr txBox="1"/>
          <p:nvPr>
            <p:ph idx="1" type="body"/>
          </p:nvPr>
        </p:nvSpPr>
        <p:spPr>
          <a:xfrm>
            <a:off x="4906200" y="1813375"/>
            <a:ext cx="3768000" cy="264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u="sng">
                <a:solidFill>
                  <a:srgbClr val="666666"/>
                </a:solidFill>
              </a:rPr>
              <a:t>Objective</a:t>
            </a:r>
            <a:r>
              <a:rPr lang="en" sz="1200">
                <a:solidFill>
                  <a:srgbClr val="666666"/>
                </a:solidFill>
              </a:rPr>
              <a:t>: </a:t>
            </a:r>
            <a:endParaRPr sz="1200">
              <a:solidFill>
                <a:srgbClr val="666666"/>
              </a:solidFill>
            </a:endParaRPr>
          </a:p>
          <a:p>
            <a:pPr indent="-304800" lvl="0" marL="457200" rtl="0" algn="l">
              <a:lnSpc>
                <a:spcPct val="100000"/>
              </a:lnSpc>
              <a:spcBef>
                <a:spcPts val="1600"/>
              </a:spcBef>
              <a:spcAft>
                <a:spcPts val="0"/>
              </a:spcAft>
              <a:buClr>
                <a:srgbClr val="666666"/>
              </a:buClr>
              <a:buSzPts val="1200"/>
              <a:buChar char="●"/>
            </a:pPr>
            <a:r>
              <a:rPr lang="en" sz="1200">
                <a:solidFill>
                  <a:srgbClr val="666666"/>
                </a:solidFill>
              </a:rPr>
              <a:t>Provide </a:t>
            </a:r>
            <a:r>
              <a:rPr b="1" lang="en" sz="1200">
                <a:solidFill>
                  <a:schemeClr val="dk1"/>
                </a:solidFill>
              </a:rPr>
              <a:t>Price Recommendation Model</a:t>
            </a:r>
            <a:r>
              <a:rPr lang="en" sz="1200">
                <a:solidFill>
                  <a:srgbClr val="666666"/>
                </a:solidFill>
              </a:rPr>
              <a:t> for new listing</a:t>
            </a:r>
            <a:endParaRPr sz="1200">
              <a:solidFill>
                <a:srgbClr val="666666"/>
              </a:solidFill>
            </a:endParaRPr>
          </a:p>
          <a:p>
            <a:pPr indent="-304800" lvl="1" marL="914400" rtl="0" algn="l">
              <a:lnSpc>
                <a:spcPct val="100000"/>
              </a:lnSpc>
              <a:spcBef>
                <a:spcPts val="0"/>
              </a:spcBef>
              <a:spcAft>
                <a:spcPts val="0"/>
              </a:spcAft>
              <a:buClr>
                <a:srgbClr val="666666"/>
              </a:buClr>
              <a:buSzPts val="1200"/>
              <a:buChar char="○"/>
            </a:pPr>
            <a:r>
              <a:rPr lang="en" sz="1200">
                <a:solidFill>
                  <a:srgbClr val="666666"/>
                </a:solidFill>
              </a:rPr>
              <a:t>Find out price factors</a:t>
            </a:r>
            <a:endParaRPr sz="1200">
              <a:solidFill>
                <a:srgbClr val="666666"/>
              </a:solidFill>
            </a:endParaRPr>
          </a:p>
          <a:p>
            <a:pPr indent="0" lvl="0" marL="0" rtl="0" algn="l">
              <a:lnSpc>
                <a:spcPct val="100000"/>
              </a:lnSpc>
              <a:spcBef>
                <a:spcPts val="1600"/>
              </a:spcBef>
              <a:spcAft>
                <a:spcPts val="0"/>
              </a:spcAft>
              <a:buNone/>
            </a:pPr>
            <a:r>
              <a:rPr b="1" lang="en" sz="1200" u="sng">
                <a:solidFill>
                  <a:srgbClr val="666666"/>
                </a:solidFill>
              </a:rPr>
              <a:t>Benefits</a:t>
            </a:r>
            <a:r>
              <a:rPr lang="en" sz="1200">
                <a:solidFill>
                  <a:srgbClr val="666666"/>
                </a:solidFill>
              </a:rPr>
              <a:t>:</a:t>
            </a:r>
            <a:endParaRPr sz="1200">
              <a:solidFill>
                <a:srgbClr val="666666"/>
              </a:solidFill>
            </a:endParaRPr>
          </a:p>
          <a:p>
            <a:pPr indent="-304800" lvl="0" marL="457200" rtl="0" algn="l">
              <a:lnSpc>
                <a:spcPct val="100000"/>
              </a:lnSpc>
              <a:spcBef>
                <a:spcPts val="1600"/>
              </a:spcBef>
              <a:spcAft>
                <a:spcPts val="0"/>
              </a:spcAft>
              <a:buClr>
                <a:srgbClr val="666666"/>
              </a:buClr>
              <a:buSzPts val="1200"/>
              <a:buChar char="●"/>
            </a:pPr>
            <a:r>
              <a:rPr b="1" lang="en" sz="1200">
                <a:solidFill>
                  <a:srgbClr val="666666"/>
                </a:solidFill>
              </a:rPr>
              <a:t>For Host</a:t>
            </a:r>
            <a:r>
              <a:rPr lang="en" sz="1200">
                <a:solidFill>
                  <a:srgbClr val="666666"/>
                </a:solidFill>
              </a:rPr>
              <a:t>: </a:t>
            </a:r>
            <a:endParaRPr sz="1200">
              <a:solidFill>
                <a:srgbClr val="666666"/>
              </a:solidFill>
            </a:endParaRPr>
          </a:p>
          <a:p>
            <a:pPr indent="-304800" lvl="1" marL="914400" rtl="0" algn="l">
              <a:lnSpc>
                <a:spcPct val="100000"/>
              </a:lnSpc>
              <a:spcBef>
                <a:spcPts val="0"/>
              </a:spcBef>
              <a:spcAft>
                <a:spcPts val="0"/>
              </a:spcAft>
              <a:buClr>
                <a:srgbClr val="666666"/>
              </a:buClr>
              <a:buSzPts val="1200"/>
              <a:buChar char="○"/>
            </a:pPr>
            <a:r>
              <a:rPr lang="en" sz="1200">
                <a:solidFill>
                  <a:srgbClr val="666666"/>
                </a:solidFill>
              </a:rPr>
              <a:t>Set competitive pricing</a:t>
            </a:r>
            <a:endParaRPr sz="1200">
              <a:solidFill>
                <a:srgbClr val="666666"/>
              </a:solidFill>
            </a:endParaRPr>
          </a:p>
          <a:p>
            <a:pPr indent="-304800" lvl="1" marL="914400" rtl="0" algn="l">
              <a:lnSpc>
                <a:spcPct val="100000"/>
              </a:lnSpc>
              <a:spcBef>
                <a:spcPts val="0"/>
              </a:spcBef>
              <a:spcAft>
                <a:spcPts val="0"/>
              </a:spcAft>
              <a:buClr>
                <a:srgbClr val="666666"/>
              </a:buClr>
              <a:buSzPts val="1200"/>
              <a:buChar char="○"/>
            </a:pPr>
            <a:r>
              <a:rPr lang="en" sz="1200">
                <a:solidFill>
                  <a:srgbClr val="666666"/>
                </a:solidFill>
              </a:rPr>
              <a:t>Increase booking potential</a:t>
            </a:r>
            <a:endParaRPr sz="1200">
              <a:solidFill>
                <a:srgbClr val="666666"/>
              </a:solidFill>
            </a:endParaRPr>
          </a:p>
          <a:p>
            <a:pPr indent="-304800" lvl="0" marL="457200" rtl="0" algn="l">
              <a:lnSpc>
                <a:spcPct val="100000"/>
              </a:lnSpc>
              <a:spcBef>
                <a:spcPts val="0"/>
              </a:spcBef>
              <a:spcAft>
                <a:spcPts val="0"/>
              </a:spcAft>
              <a:buClr>
                <a:srgbClr val="666666"/>
              </a:buClr>
              <a:buSzPts val="1200"/>
              <a:buChar char="●"/>
            </a:pPr>
            <a:r>
              <a:rPr b="1" lang="en" sz="1200">
                <a:solidFill>
                  <a:srgbClr val="666666"/>
                </a:solidFill>
              </a:rPr>
              <a:t>For Traveler</a:t>
            </a:r>
            <a:r>
              <a:rPr lang="en" sz="1200">
                <a:solidFill>
                  <a:srgbClr val="666666"/>
                </a:solidFill>
              </a:rPr>
              <a:t>: </a:t>
            </a:r>
            <a:endParaRPr sz="1200">
              <a:solidFill>
                <a:srgbClr val="666666"/>
              </a:solidFill>
            </a:endParaRPr>
          </a:p>
          <a:p>
            <a:pPr indent="-304800" lvl="1" marL="914400" rtl="0" algn="l">
              <a:lnSpc>
                <a:spcPct val="100000"/>
              </a:lnSpc>
              <a:spcBef>
                <a:spcPts val="0"/>
              </a:spcBef>
              <a:spcAft>
                <a:spcPts val="0"/>
              </a:spcAft>
              <a:buClr>
                <a:srgbClr val="666666"/>
              </a:buClr>
              <a:buSzPts val="1200"/>
              <a:buChar char="○"/>
            </a:pPr>
            <a:r>
              <a:rPr lang="en" sz="1200">
                <a:solidFill>
                  <a:srgbClr val="666666"/>
                </a:solidFill>
              </a:rPr>
              <a:t>Find reasonable pricing accommodation</a:t>
            </a:r>
            <a:endParaRPr sz="1200">
              <a:solidFill>
                <a:srgbClr val="666666"/>
              </a:solidFill>
            </a:endParaRPr>
          </a:p>
          <a:p>
            <a:pPr indent="-304800" lvl="0" marL="457200" rtl="0" algn="l">
              <a:lnSpc>
                <a:spcPct val="100000"/>
              </a:lnSpc>
              <a:spcBef>
                <a:spcPts val="0"/>
              </a:spcBef>
              <a:spcAft>
                <a:spcPts val="0"/>
              </a:spcAft>
              <a:buClr>
                <a:srgbClr val="666666"/>
              </a:buClr>
              <a:buSzPts val="1200"/>
              <a:buChar char="●"/>
            </a:pPr>
            <a:r>
              <a:rPr b="1" lang="en" sz="1200">
                <a:solidFill>
                  <a:srgbClr val="666666"/>
                </a:solidFill>
              </a:rPr>
              <a:t>For Business</a:t>
            </a:r>
            <a:r>
              <a:rPr i="1" lang="en" sz="1200">
                <a:solidFill>
                  <a:srgbClr val="666666"/>
                </a:solidFill>
              </a:rPr>
              <a:t> (see next page)</a:t>
            </a:r>
            <a:endParaRPr i="1" sz="1200">
              <a:solidFill>
                <a:srgbClr val="666666"/>
              </a:solidFill>
            </a:endParaRPr>
          </a:p>
        </p:txBody>
      </p:sp>
      <p:pic>
        <p:nvPicPr>
          <p:cNvPr id="67" name="Google Shape;67;p14"/>
          <p:cNvPicPr preferRelativeResize="0"/>
          <p:nvPr/>
        </p:nvPicPr>
        <p:blipFill rotWithShape="1">
          <a:blip r:embed="rId3">
            <a:alphaModFix/>
          </a:blip>
          <a:srcRect b="19497" l="0" r="0" t="0"/>
          <a:stretch/>
        </p:blipFill>
        <p:spPr>
          <a:xfrm>
            <a:off x="730175" y="1191925"/>
            <a:ext cx="3768124" cy="3131725"/>
          </a:xfrm>
          <a:prstGeom prst="rect">
            <a:avLst/>
          </a:prstGeom>
          <a:noFill/>
          <a:ln>
            <a:noFill/>
          </a:ln>
        </p:spPr>
      </p:pic>
      <p:sp>
        <p:nvSpPr>
          <p:cNvPr id="68" name="Google Shape;68;p14"/>
          <p:cNvSpPr/>
          <p:nvPr/>
        </p:nvSpPr>
        <p:spPr>
          <a:xfrm>
            <a:off x="5035075" y="548663"/>
            <a:ext cx="2566500" cy="1152300"/>
          </a:xfrm>
          <a:prstGeom prst="wedgeRoundRectCallout">
            <a:avLst>
              <a:gd fmla="val -128790" name="adj1"/>
              <a:gd fmla="val 120692" name="adj2"/>
              <a:gd fmla="val 0" name="adj3"/>
            </a:avLst>
          </a:prstGeom>
          <a:solidFill>
            <a:srgbClr val="FFFFFF"/>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6"/>
                </a:solidFill>
              </a:rPr>
              <a:t>How much should </a:t>
            </a:r>
            <a:br>
              <a:rPr lang="en">
                <a:solidFill>
                  <a:schemeClr val="accent6"/>
                </a:solidFill>
              </a:rPr>
            </a:br>
            <a:r>
              <a:rPr lang="en">
                <a:solidFill>
                  <a:schemeClr val="accent6"/>
                </a:solidFill>
              </a:rPr>
              <a:t>you charge? </a:t>
            </a:r>
            <a:endParaRPr>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EFEFEF"/>
              </a:buClr>
              <a:buSzPts val="1400"/>
              <a:buChar char="●"/>
            </a:pPr>
            <a:r>
              <a:rPr lang="en" sz="1400">
                <a:solidFill>
                  <a:srgbClr val="EFEFEF"/>
                </a:solidFill>
              </a:rPr>
              <a:t>Cancelation policy</a:t>
            </a:r>
            <a:endParaRPr sz="1400">
              <a:solidFill>
                <a:srgbClr val="EFEFEF"/>
              </a:solidFill>
            </a:endParaRPr>
          </a:p>
          <a:p>
            <a:pPr indent="-317500" lvl="0" marL="457200" rtl="0" algn="l">
              <a:spcBef>
                <a:spcPts val="0"/>
              </a:spcBef>
              <a:spcAft>
                <a:spcPts val="0"/>
              </a:spcAft>
              <a:buSzPts val="1400"/>
              <a:buChar char="●"/>
            </a:pPr>
            <a:r>
              <a:rPr lang="en" sz="1400"/>
              <a:t>Number of Reviews / Review per Month</a:t>
            </a:r>
            <a:endParaRPr sz="1400"/>
          </a:p>
        </p:txBody>
      </p:sp>
      <p:sp>
        <p:nvSpPr>
          <p:cNvPr id="245" name="Google Shape;245;p3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5. Variable</a:t>
            </a:r>
            <a:r>
              <a:rPr lang="en" sz="2400"/>
              <a:t> Exclusion</a:t>
            </a:r>
            <a:endParaRPr sz="2000"/>
          </a:p>
        </p:txBody>
      </p:sp>
      <p:pic>
        <p:nvPicPr>
          <p:cNvPr id="246" name="Google Shape;246;p32"/>
          <p:cNvPicPr preferRelativeResize="0"/>
          <p:nvPr/>
        </p:nvPicPr>
        <p:blipFill>
          <a:blip r:embed="rId3">
            <a:alphaModFix/>
          </a:blip>
          <a:stretch>
            <a:fillRect/>
          </a:stretch>
        </p:blipFill>
        <p:spPr>
          <a:xfrm>
            <a:off x="4572000" y="2042575"/>
            <a:ext cx="4004097" cy="2478400"/>
          </a:xfrm>
          <a:prstGeom prst="rect">
            <a:avLst/>
          </a:prstGeom>
          <a:noFill/>
          <a:ln>
            <a:noFill/>
          </a:ln>
        </p:spPr>
      </p:pic>
      <p:pic>
        <p:nvPicPr>
          <p:cNvPr id="247" name="Google Shape;247;p32"/>
          <p:cNvPicPr preferRelativeResize="0"/>
          <p:nvPr/>
        </p:nvPicPr>
        <p:blipFill>
          <a:blip r:embed="rId4">
            <a:alphaModFix/>
          </a:blip>
          <a:stretch>
            <a:fillRect/>
          </a:stretch>
        </p:blipFill>
        <p:spPr>
          <a:xfrm>
            <a:off x="449575" y="2039112"/>
            <a:ext cx="4015326" cy="2478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 Pricing Factors </a:t>
            </a:r>
            <a:r>
              <a:rPr lang="en" sz="1400"/>
              <a:t>(OLS regression)</a:t>
            </a:r>
            <a:endParaRPr sz="1400"/>
          </a:p>
        </p:txBody>
      </p:sp>
      <p:sp>
        <p:nvSpPr>
          <p:cNvPr id="253" name="Google Shape;253;p33"/>
          <p:cNvSpPr txBox="1"/>
          <p:nvPr/>
        </p:nvSpPr>
        <p:spPr>
          <a:xfrm>
            <a:off x="5771475" y="856450"/>
            <a:ext cx="3179400" cy="62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CCCCCC"/>
                </a:solidFill>
                <a:latin typeface="Lato"/>
                <a:ea typeface="Lato"/>
                <a:cs typeface="Lato"/>
                <a:sym typeface="Lato"/>
              </a:rPr>
              <a:t>Specification</a:t>
            </a:r>
            <a:r>
              <a:rPr lang="en" sz="1100">
                <a:solidFill>
                  <a:srgbClr val="CCCCCC"/>
                </a:solidFill>
                <a:latin typeface="Lato"/>
                <a:ea typeface="Lato"/>
                <a:cs typeface="Lato"/>
                <a:sym typeface="Lato"/>
              </a:rPr>
              <a:t>:</a:t>
            </a:r>
            <a:endParaRPr sz="1100">
              <a:solidFill>
                <a:srgbClr val="CCCCCC"/>
              </a:solidFill>
              <a:latin typeface="Lato"/>
              <a:ea typeface="Lato"/>
              <a:cs typeface="Lato"/>
              <a:sym typeface="Lato"/>
            </a:endParaRPr>
          </a:p>
          <a:p>
            <a:pPr indent="0" lvl="0" marL="0" rtl="0" algn="l">
              <a:lnSpc>
                <a:spcPct val="115000"/>
              </a:lnSpc>
              <a:spcBef>
                <a:spcPts val="0"/>
              </a:spcBef>
              <a:spcAft>
                <a:spcPts val="0"/>
              </a:spcAft>
              <a:buNone/>
            </a:pPr>
            <a:r>
              <a:rPr lang="en" sz="1000">
                <a:solidFill>
                  <a:srgbClr val="CCCCCC"/>
                </a:solidFill>
                <a:latin typeface="Lato"/>
                <a:ea typeface="Lato"/>
                <a:cs typeface="Lato"/>
                <a:sym typeface="Lato"/>
              </a:rPr>
              <a:t>log(price) ~ beta*x variables  | zip_code | 0 | zip_code</a:t>
            </a:r>
            <a:endParaRPr sz="1000">
              <a:solidFill>
                <a:srgbClr val="CCCCCC"/>
              </a:solidFill>
              <a:latin typeface="Lato"/>
              <a:ea typeface="Lato"/>
              <a:cs typeface="Lato"/>
              <a:sym typeface="Lato"/>
            </a:endParaRPr>
          </a:p>
          <a:p>
            <a:pPr indent="0" lvl="0" marL="457200" rtl="0" algn="l">
              <a:lnSpc>
                <a:spcPct val="115000"/>
              </a:lnSpc>
              <a:spcBef>
                <a:spcPts val="0"/>
              </a:spcBef>
              <a:spcAft>
                <a:spcPts val="0"/>
              </a:spcAft>
              <a:buNone/>
            </a:pPr>
            <a:r>
              <a:t/>
            </a:r>
            <a:endParaRPr sz="1100">
              <a:solidFill>
                <a:srgbClr val="CCCCCC"/>
              </a:solidFill>
              <a:latin typeface="Lato"/>
              <a:ea typeface="Lato"/>
              <a:cs typeface="Lato"/>
              <a:sym typeface="Lato"/>
            </a:endParaRPr>
          </a:p>
        </p:txBody>
      </p:sp>
      <p:grpSp>
        <p:nvGrpSpPr>
          <p:cNvPr id="254" name="Google Shape;254;p33"/>
          <p:cNvGrpSpPr/>
          <p:nvPr/>
        </p:nvGrpSpPr>
        <p:grpSpPr>
          <a:xfrm>
            <a:off x="486700" y="967150"/>
            <a:ext cx="4827376" cy="3767276"/>
            <a:chOff x="486700" y="919325"/>
            <a:chExt cx="4827376" cy="3767276"/>
          </a:xfrm>
        </p:grpSpPr>
        <p:pic>
          <p:nvPicPr>
            <p:cNvPr id="255" name="Google Shape;255;p33"/>
            <p:cNvPicPr preferRelativeResize="0"/>
            <p:nvPr/>
          </p:nvPicPr>
          <p:blipFill rotWithShape="1">
            <a:blip r:embed="rId3">
              <a:alphaModFix/>
            </a:blip>
            <a:srcRect b="17012" l="0" r="0" t="0"/>
            <a:stretch/>
          </p:blipFill>
          <p:spPr>
            <a:xfrm>
              <a:off x="486700" y="919325"/>
              <a:ext cx="4827376" cy="3222250"/>
            </a:xfrm>
            <a:prstGeom prst="rect">
              <a:avLst/>
            </a:prstGeom>
            <a:noFill/>
            <a:ln>
              <a:noFill/>
            </a:ln>
          </p:spPr>
        </p:pic>
        <p:pic>
          <p:nvPicPr>
            <p:cNvPr id="256" name="Google Shape;256;p33"/>
            <p:cNvPicPr preferRelativeResize="0"/>
            <p:nvPr/>
          </p:nvPicPr>
          <p:blipFill rotWithShape="1">
            <a:blip r:embed="rId3">
              <a:alphaModFix/>
            </a:blip>
            <a:srcRect b="0" l="0" r="0" t="85962"/>
            <a:stretch/>
          </p:blipFill>
          <p:spPr>
            <a:xfrm>
              <a:off x="486700" y="4141576"/>
              <a:ext cx="4827376" cy="545025"/>
            </a:xfrm>
            <a:prstGeom prst="rect">
              <a:avLst/>
            </a:prstGeom>
            <a:noFill/>
            <a:ln>
              <a:noFill/>
            </a:ln>
          </p:spPr>
        </p:pic>
      </p:grpSp>
      <p:sp>
        <p:nvSpPr>
          <p:cNvPr id="257" name="Google Shape;257;p33"/>
          <p:cNvSpPr/>
          <p:nvPr/>
        </p:nvSpPr>
        <p:spPr>
          <a:xfrm>
            <a:off x="5432825" y="1406025"/>
            <a:ext cx="181800" cy="626100"/>
          </a:xfrm>
          <a:prstGeom prst="rightArrow">
            <a:avLst>
              <a:gd fmla="val 50000" name="adj1"/>
              <a:gd fmla="val 1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txBox="1"/>
          <p:nvPr/>
        </p:nvSpPr>
        <p:spPr>
          <a:xfrm>
            <a:off x="5771475" y="1406025"/>
            <a:ext cx="2655000" cy="57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Lato"/>
                <a:ea typeface="Lato"/>
                <a:cs typeface="Lato"/>
                <a:sym typeface="Lato"/>
              </a:rPr>
              <a:t>Housing characters plays the determinant roles on price.</a:t>
            </a:r>
            <a:endParaRPr sz="1000">
              <a:solidFill>
                <a:schemeClr val="dk1"/>
              </a:solidFill>
              <a:latin typeface="Lato"/>
              <a:ea typeface="Lato"/>
              <a:cs typeface="Lato"/>
              <a:sym typeface="Lato"/>
            </a:endParaRPr>
          </a:p>
          <a:p>
            <a:pPr indent="0" lvl="0" marL="457200" rtl="0" algn="l">
              <a:lnSpc>
                <a:spcPct val="115000"/>
              </a:lnSpc>
              <a:spcBef>
                <a:spcPts val="0"/>
              </a:spcBef>
              <a:spcAft>
                <a:spcPts val="0"/>
              </a:spcAft>
              <a:buNone/>
            </a:pPr>
            <a:r>
              <a:t/>
            </a:r>
            <a:endParaRPr sz="1100">
              <a:solidFill>
                <a:schemeClr val="dk1"/>
              </a:solidFill>
              <a:latin typeface="Lato"/>
              <a:ea typeface="Lato"/>
              <a:cs typeface="Lato"/>
              <a:sym typeface="Lato"/>
            </a:endParaRPr>
          </a:p>
        </p:txBody>
      </p:sp>
      <p:sp>
        <p:nvSpPr>
          <p:cNvPr id="259" name="Google Shape;259;p33"/>
          <p:cNvSpPr/>
          <p:nvPr/>
        </p:nvSpPr>
        <p:spPr>
          <a:xfrm>
            <a:off x="5432825" y="2032125"/>
            <a:ext cx="167400" cy="292200"/>
          </a:xfrm>
          <a:prstGeom prst="rightArrow">
            <a:avLst>
              <a:gd fmla="val 50000" name="adj1"/>
              <a:gd fmla="val 1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txBox="1"/>
          <p:nvPr/>
        </p:nvSpPr>
        <p:spPr>
          <a:xfrm>
            <a:off x="5771475" y="1891275"/>
            <a:ext cx="2655000" cy="57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Lato"/>
                <a:ea typeface="Lato"/>
                <a:cs typeface="Lato"/>
                <a:sym typeface="Lato"/>
              </a:rPr>
              <a:t>Host Info are not significant.</a:t>
            </a:r>
            <a:endParaRPr sz="1100">
              <a:solidFill>
                <a:schemeClr val="dk1"/>
              </a:solidFill>
              <a:latin typeface="Lato"/>
              <a:ea typeface="Lato"/>
              <a:cs typeface="Lato"/>
              <a:sym typeface="Lato"/>
            </a:endParaRPr>
          </a:p>
        </p:txBody>
      </p:sp>
      <p:sp>
        <p:nvSpPr>
          <p:cNvPr id="261" name="Google Shape;261;p33"/>
          <p:cNvSpPr/>
          <p:nvPr/>
        </p:nvSpPr>
        <p:spPr>
          <a:xfrm>
            <a:off x="5432825" y="2324325"/>
            <a:ext cx="181800" cy="392100"/>
          </a:xfrm>
          <a:prstGeom prst="rightArrow">
            <a:avLst>
              <a:gd fmla="val 50000" name="adj1"/>
              <a:gd fmla="val 1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3"/>
          <p:cNvSpPr txBox="1"/>
          <p:nvPr/>
        </p:nvSpPr>
        <p:spPr>
          <a:xfrm>
            <a:off x="5771475" y="2233425"/>
            <a:ext cx="2655000" cy="57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Lato"/>
                <a:ea typeface="Lato"/>
                <a:cs typeface="Lato"/>
                <a:sym typeface="Lato"/>
              </a:rPr>
              <a:t>Location &amp; Cleanliness are important.</a:t>
            </a:r>
            <a:endParaRPr sz="1100">
              <a:solidFill>
                <a:schemeClr val="dk1"/>
              </a:solidFill>
              <a:latin typeface="Lato"/>
              <a:ea typeface="Lato"/>
              <a:cs typeface="Lato"/>
              <a:sym typeface="Lato"/>
            </a:endParaRPr>
          </a:p>
        </p:txBody>
      </p:sp>
      <p:sp>
        <p:nvSpPr>
          <p:cNvPr id="263" name="Google Shape;263;p33"/>
          <p:cNvSpPr/>
          <p:nvPr/>
        </p:nvSpPr>
        <p:spPr>
          <a:xfrm>
            <a:off x="5438700" y="2716425"/>
            <a:ext cx="189000" cy="1463400"/>
          </a:xfrm>
          <a:prstGeom prst="rightArrow">
            <a:avLst>
              <a:gd fmla="val 50000" name="adj1"/>
              <a:gd fmla="val 1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txBox="1"/>
          <p:nvPr/>
        </p:nvSpPr>
        <p:spPr>
          <a:xfrm>
            <a:off x="5771475" y="3161175"/>
            <a:ext cx="3060900" cy="57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Lato"/>
                <a:ea typeface="Lato"/>
                <a:cs typeface="Lato"/>
                <a:sym typeface="Lato"/>
              </a:rPr>
              <a:t>Travelers are willing to pay more for certain amenities (eg. pool, TV, hair dryer, etc.) ; some amenities might be taken for granted ( eg. wifi, kitchen) </a:t>
            </a:r>
            <a:endParaRPr sz="11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4"/>
          <p:cNvSpPr txBox="1"/>
          <p:nvPr>
            <p:ph type="title"/>
          </p:nvPr>
        </p:nvSpPr>
        <p:spPr>
          <a:xfrm>
            <a:off x="311700" y="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Machine Learning Results</a:t>
            </a:r>
            <a:endParaRPr sz="2400"/>
          </a:p>
        </p:txBody>
      </p:sp>
      <p:pic>
        <p:nvPicPr>
          <p:cNvPr id="270" name="Google Shape;270;p34"/>
          <p:cNvPicPr preferRelativeResize="0"/>
          <p:nvPr/>
        </p:nvPicPr>
        <p:blipFill rotWithShape="1">
          <a:blip r:embed="rId3">
            <a:alphaModFix/>
          </a:blip>
          <a:srcRect b="0" l="0" r="49425" t="0"/>
          <a:stretch/>
        </p:blipFill>
        <p:spPr>
          <a:xfrm>
            <a:off x="378400" y="855975"/>
            <a:ext cx="1907600" cy="657225"/>
          </a:xfrm>
          <a:prstGeom prst="rect">
            <a:avLst/>
          </a:prstGeom>
          <a:noFill/>
          <a:ln>
            <a:noFill/>
          </a:ln>
        </p:spPr>
      </p:pic>
      <p:pic>
        <p:nvPicPr>
          <p:cNvPr id="271" name="Google Shape;271;p34"/>
          <p:cNvPicPr preferRelativeResize="0"/>
          <p:nvPr/>
        </p:nvPicPr>
        <p:blipFill>
          <a:blip r:embed="rId4">
            <a:alphaModFix/>
          </a:blip>
          <a:stretch>
            <a:fillRect/>
          </a:stretch>
        </p:blipFill>
        <p:spPr>
          <a:xfrm>
            <a:off x="378400" y="1969500"/>
            <a:ext cx="3853199" cy="2404476"/>
          </a:xfrm>
          <a:prstGeom prst="rect">
            <a:avLst/>
          </a:prstGeom>
          <a:noFill/>
          <a:ln>
            <a:noFill/>
          </a:ln>
        </p:spPr>
      </p:pic>
      <p:pic>
        <p:nvPicPr>
          <p:cNvPr id="272" name="Google Shape;272;p34"/>
          <p:cNvPicPr preferRelativeResize="0"/>
          <p:nvPr/>
        </p:nvPicPr>
        <p:blipFill>
          <a:blip r:embed="rId5">
            <a:alphaModFix/>
          </a:blip>
          <a:stretch>
            <a:fillRect/>
          </a:stretch>
        </p:blipFill>
        <p:spPr>
          <a:xfrm>
            <a:off x="4513600" y="1969500"/>
            <a:ext cx="3853200" cy="2406346"/>
          </a:xfrm>
          <a:prstGeom prst="rect">
            <a:avLst/>
          </a:prstGeom>
          <a:noFill/>
          <a:ln>
            <a:noFill/>
          </a:ln>
        </p:spPr>
      </p:pic>
      <p:pic>
        <p:nvPicPr>
          <p:cNvPr id="273" name="Google Shape;273;p34"/>
          <p:cNvPicPr preferRelativeResize="0"/>
          <p:nvPr/>
        </p:nvPicPr>
        <p:blipFill rotWithShape="1">
          <a:blip r:embed="rId3">
            <a:alphaModFix/>
          </a:blip>
          <a:srcRect b="0" l="74663" r="0" t="0"/>
          <a:stretch/>
        </p:blipFill>
        <p:spPr>
          <a:xfrm>
            <a:off x="2286000" y="855975"/>
            <a:ext cx="955650" cy="657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Log vs. Not Log Price</a:t>
            </a:r>
            <a:endParaRPr sz="2400"/>
          </a:p>
        </p:txBody>
      </p:sp>
      <p:sp>
        <p:nvSpPr>
          <p:cNvPr id="279" name="Google Shape;27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0" name="Google Shape;280;p35"/>
          <p:cNvPicPr preferRelativeResize="0"/>
          <p:nvPr/>
        </p:nvPicPr>
        <p:blipFill>
          <a:blip r:embed="rId3">
            <a:alphaModFix/>
          </a:blip>
          <a:stretch>
            <a:fillRect/>
          </a:stretch>
        </p:blipFill>
        <p:spPr>
          <a:xfrm>
            <a:off x="4339725" y="1152475"/>
            <a:ext cx="4492574" cy="3062251"/>
          </a:xfrm>
          <a:prstGeom prst="rect">
            <a:avLst/>
          </a:prstGeom>
          <a:noFill/>
          <a:ln>
            <a:noFill/>
          </a:ln>
        </p:spPr>
      </p:pic>
      <p:pic>
        <p:nvPicPr>
          <p:cNvPr id="281" name="Google Shape;281;p35"/>
          <p:cNvPicPr preferRelativeResize="0"/>
          <p:nvPr/>
        </p:nvPicPr>
        <p:blipFill>
          <a:blip r:embed="rId4">
            <a:alphaModFix/>
          </a:blip>
          <a:stretch>
            <a:fillRect/>
          </a:stretch>
        </p:blipFill>
        <p:spPr>
          <a:xfrm>
            <a:off x="0" y="1506623"/>
            <a:ext cx="4339725" cy="270810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Random Forest</a:t>
            </a:r>
            <a:endParaRPr sz="2400"/>
          </a:p>
        </p:txBody>
      </p:sp>
      <p:sp>
        <p:nvSpPr>
          <p:cNvPr id="287" name="Google Shape;287;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8" name="Google Shape;288;p36"/>
          <p:cNvPicPr preferRelativeResize="0"/>
          <p:nvPr/>
        </p:nvPicPr>
        <p:blipFill>
          <a:blip r:embed="rId3">
            <a:alphaModFix/>
          </a:blip>
          <a:stretch>
            <a:fillRect/>
          </a:stretch>
        </p:blipFill>
        <p:spPr>
          <a:xfrm>
            <a:off x="0" y="1670346"/>
            <a:ext cx="4465650" cy="2683103"/>
          </a:xfrm>
          <a:prstGeom prst="rect">
            <a:avLst/>
          </a:prstGeom>
          <a:noFill/>
          <a:ln>
            <a:noFill/>
          </a:ln>
        </p:spPr>
      </p:pic>
      <p:pic>
        <p:nvPicPr>
          <p:cNvPr id="289" name="Google Shape;289;p36"/>
          <p:cNvPicPr preferRelativeResize="0"/>
          <p:nvPr/>
        </p:nvPicPr>
        <p:blipFill>
          <a:blip r:embed="rId4">
            <a:alphaModFix/>
          </a:blip>
          <a:stretch>
            <a:fillRect/>
          </a:stretch>
        </p:blipFill>
        <p:spPr>
          <a:xfrm>
            <a:off x="4571988" y="1635525"/>
            <a:ext cx="4581525" cy="2752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K-Nearest Neighbors </a:t>
            </a:r>
            <a:endParaRPr sz="2400"/>
          </a:p>
        </p:txBody>
      </p:sp>
      <p:sp>
        <p:nvSpPr>
          <p:cNvPr id="295" name="Google Shape;295;p37"/>
          <p:cNvSpPr txBox="1"/>
          <p:nvPr>
            <p:ph idx="1" type="body"/>
          </p:nvPr>
        </p:nvSpPr>
        <p:spPr>
          <a:xfrm>
            <a:off x="311700" y="1017450"/>
            <a:ext cx="3531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For continuous </a:t>
            </a:r>
            <a:r>
              <a:rPr lang="en"/>
              <a:t>dependent</a:t>
            </a:r>
            <a:r>
              <a:rPr lang="en"/>
              <a:t> variable: predicts an average value of the nearest K-observations</a:t>
            </a:r>
            <a:endParaRPr/>
          </a:p>
          <a:p>
            <a:pPr indent="-342900" lvl="0" marL="457200" rtl="0" algn="l">
              <a:spcBef>
                <a:spcPts val="0"/>
              </a:spcBef>
              <a:spcAft>
                <a:spcPts val="0"/>
              </a:spcAft>
              <a:buSzPts val="1800"/>
              <a:buChar char="●"/>
            </a:pPr>
            <a:r>
              <a:rPr lang="en"/>
              <a:t>Optimal K = 9</a:t>
            </a:r>
            <a:endParaRPr/>
          </a:p>
          <a:p>
            <a:pPr indent="-342900" lvl="0" marL="457200" rtl="0" algn="l">
              <a:spcBef>
                <a:spcPts val="0"/>
              </a:spcBef>
              <a:spcAft>
                <a:spcPts val="0"/>
              </a:spcAft>
              <a:buSzPts val="1800"/>
              <a:buChar char="●"/>
            </a:pPr>
            <a:r>
              <a:rPr lang="en"/>
              <a:t>RMSE of 0.4075 = MSE of 0.166</a:t>
            </a:r>
            <a:endParaRPr/>
          </a:p>
          <a:p>
            <a:pPr indent="-342900" lvl="0" marL="457200" rtl="0" algn="l">
              <a:spcBef>
                <a:spcPts val="0"/>
              </a:spcBef>
              <a:spcAft>
                <a:spcPts val="0"/>
              </a:spcAft>
              <a:buSzPts val="1800"/>
              <a:buChar char="●"/>
            </a:pPr>
            <a:r>
              <a:rPr lang="en"/>
              <a:t>Downside: no model output, </a:t>
            </a:r>
            <a:r>
              <a:rPr lang="en"/>
              <a:t>computationally</a:t>
            </a:r>
            <a:r>
              <a:rPr lang="en"/>
              <a:t> expensive</a:t>
            </a:r>
            <a:endParaRPr/>
          </a:p>
        </p:txBody>
      </p:sp>
      <p:pic>
        <p:nvPicPr>
          <p:cNvPr id="296" name="Google Shape;296;p37"/>
          <p:cNvPicPr preferRelativeResize="0"/>
          <p:nvPr/>
        </p:nvPicPr>
        <p:blipFill>
          <a:blip r:embed="rId3">
            <a:alphaModFix/>
          </a:blip>
          <a:stretch>
            <a:fillRect/>
          </a:stretch>
        </p:blipFill>
        <p:spPr>
          <a:xfrm>
            <a:off x="4346825" y="1138425"/>
            <a:ext cx="4542474" cy="3035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Compare ML Lasso to OLS Model</a:t>
            </a:r>
            <a:endParaRPr sz="2400"/>
          </a:p>
        </p:txBody>
      </p:sp>
      <p:graphicFrame>
        <p:nvGraphicFramePr>
          <p:cNvPr id="302" name="Google Shape;302;p38"/>
          <p:cNvGraphicFramePr/>
          <p:nvPr/>
        </p:nvGraphicFramePr>
        <p:xfrm>
          <a:off x="227088" y="1017455"/>
          <a:ext cx="3000000" cy="3000000"/>
        </p:xfrm>
        <a:graphic>
          <a:graphicData uri="http://schemas.openxmlformats.org/drawingml/2006/table">
            <a:tbl>
              <a:tblPr>
                <a:noFill/>
                <a:tableStyleId>{1F478AF3-22EA-4B47-8088-C622287530CB}</a:tableStyleId>
              </a:tblPr>
              <a:tblGrid>
                <a:gridCol w="1413775"/>
                <a:gridCol w="1248625"/>
                <a:gridCol w="1863550"/>
              </a:tblGrid>
              <a:tr h="415925">
                <a:tc>
                  <a:txBody>
                    <a:bodyPr/>
                    <a:lstStyle/>
                    <a:p>
                      <a:pPr indent="0" lvl="0" marL="0" rtl="0" algn="ctr">
                        <a:lnSpc>
                          <a:spcPct val="115000"/>
                        </a:lnSpc>
                        <a:spcBef>
                          <a:spcPts val="0"/>
                        </a:spcBef>
                        <a:spcAft>
                          <a:spcPts val="0"/>
                        </a:spcAft>
                        <a:buNone/>
                      </a:pPr>
                      <a:r>
                        <a:rPr b="1" lang="en" sz="1100">
                          <a:latin typeface="EB Garamond"/>
                          <a:ea typeface="EB Garamond"/>
                          <a:cs typeface="EB Garamond"/>
                          <a:sym typeface="EB Garamond"/>
                        </a:rPr>
                        <a:t>Manually Specified OLS</a:t>
                      </a:r>
                      <a:endParaRPr b="1" sz="1100">
                        <a:latin typeface="EB Garamond"/>
                        <a:ea typeface="EB Garamond"/>
                        <a:cs typeface="EB Garamond"/>
                        <a:sym typeface="EB Garamond"/>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sz="1100">
                          <a:latin typeface="EB Garamond"/>
                          <a:ea typeface="EB Garamond"/>
                          <a:cs typeface="EB Garamond"/>
                          <a:sym typeface="EB Garamond"/>
                        </a:rPr>
                        <a:t>LASSO Model</a:t>
                      </a:r>
                      <a:endParaRPr b="1" sz="1100">
                        <a:latin typeface="EB Garamond"/>
                        <a:ea typeface="EB Garamond"/>
                        <a:cs typeface="EB Garamond"/>
                        <a:sym typeface="EB Garamon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35050">
                <a:tc gridSpan="3">
                  <a:txBody>
                    <a:bodyPr/>
                    <a:lstStyle/>
                    <a:p>
                      <a:pPr indent="0" lvl="0" marL="0" rtl="0" algn="ctr">
                        <a:lnSpc>
                          <a:spcPct val="115000"/>
                        </a:lnSpc>
                        <a:spcBef>
                          <a:spcPts val="0"/>
                        </a:spcBef>
                        <a:spcAft>
                          <a:spcPts val="0"/>
                        </a:spcAft>
                        <a:buNone/>
                      </a:pPr>
                      <a:r>
                        <a:rPr lang="en" sz="1100">
                          <a:latin typeface="EB Garamond"/>
                          <a:ea typeface="EB Garamond"/>
                          <a:cs typeface="EB Garamond"/>
                          <a:sym typeface="EB Garamond"/>
                        </a:rPr>
                        <a:t>Property</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r>
              <a:tr h="235050">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bedrooms</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bedrooms</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value score (-)</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5050">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bathrooms</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bathrooms</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checkin score (-)</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35050">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accommodates</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accommodates</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communication score (-)</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58575">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overall review score</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overall review score</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575">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cleanliness score</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cleanliness score</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575">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location score</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location score</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30950">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private/shared room (-)</a:t>
                      </a:r>
                      <a:endParaRPr sz="1100">
                        <a:latin typeface="EB Garamond"/>
                        <a:ea typeface="EB Garamond"/>
                        <a:cs typeface="EB Garamond"/>
                        <a:sym typeface="EB Garamond"/>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entire home / </a:t>
                      </a:r>
                      <a:endParaRPr sz="1100">
                        <a:latin typeface="EB Garamond"/>
                        <a:ea typeface="EB Garamond"/>
                        <a:cs typeface="EB Garamond"/>
                        <a:sym typeface="EB Garamond"/>
                      </a:endParaRPr>
                    </a:p>
                    <a:p>
                      <a:pPr indent="0" lvl="0" marL="0" rtl="0" algn="l">
                        <a:lnSpc>
                          <a:spcPct val="115000"/>
                        </a:lnSpc>
                        <a:spcBef>
                          <a:spcPts val="0"/>
                        </a:spcBef>
                        <a:spcAft>
                          <a:spcPts val="0"/>
                        </a:spcAft>
                        <a:buNone/>
                      </a:pPr>
                      <a:r>
                        <a:rPr lang="en" sz="1100">
                          <a:latin typeface="EB Garamond"/>
                          <a:ea typeface="EB Garamond"/>
                          <a:cs typeface="EB Garamond"/>
                          <a:sym typeface="EB Garamond"/>
                        </a:rPr>
                        <a:t>private room</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shared room (-)</a:t>
                      </a:r>
                      <a:endParaRPr sz="1100">
                        <a:latin typeface="EB Garamond"/>
                        <a:ea typeface="EB Garamond"/>
                        <a:cs typeface="EB Garamond"/>
                        <a:sym typeface="EB Garamond"/>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5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verified host identity</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5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extra people</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5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guests included</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5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check-in score</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5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BOS/SF/NYC</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Clr>
                          <a:srgbClr val="000000"/>
                        </a:buClr>
                        <a:buSzPts val="1100"/>
                        <a:buFont typeface="Arial"/>
                        <a:buNone/>
                      </a:pPr>
                      <a:r>
                        <a:rPr lang="en" sz="1100">
                          <a:latin typeface="EB Garamond"/>
                          <a:ea typeface="EB Garamond"/>
                          <a:cs typeface="EB Garamond"/>
                          <a:sym typeface="EB Garamond"/>
                        </a:rPr>
                        <a:t>MINN/DEN/CHI/AUS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bl>
          </a:graphicData>
        </a:graphic>
      </p:graphicFrame>
      <p:graphicFrame>
        <p:nvGraphicFramePr>
          <p:cNvPr id="303" name="Google Shape;303;p38"/>
          <p:cNvGraphicFramePr/>
          <p:nvPr/>
        </p:nvGraphicFramePr>
        <p:xfrm>
          <a:off x="4814763" y="1017475"/>
          <a:ext cx="3000000" cy="3000000"/>
        </p:xfrm>
        <a:graphic>
          <a:graphicData uri="http://schemas.openxmlformats.org/drawingml/2006/table">
            <a:tbl>
              <a:tblPr>
                <a:noFill/>
                <a:tableStyleId>{1F478AF3-22EA-4B47-8088-C622287530CB}</a:tableStyleId>
              </a:tblPr>
              <a:tblGrid>
                <a:gridCol w="1383025"/>
                <a:gridCol w="1313725"/>
                <a:gridCol w="1405400"/>
              </a:tblGrid>
              <a:tr h="367825">
                <a:tc>
                  <a:txBody>
                    <a:bodyPr/>
                    <a:lstStyle/>
                    <a:p>
                      <a:pPr indent="0" lvl="0" marL="0" rtl="0" algn="ctr">
                        <a:lnSpc>
                          <a:spcPct val="115000"/>
                        </a:lnSpc>
                        <a:spcBef>
                          <a:spcPts val="0"/>
                        </a:spcBef>
                        <a:spcAft>
                          <a:spcPts val="0"/>
                        </a:spcAft>
                        <a:buNone/>
                      </a:pPr>
                      <a:r>
                        <a:rPr b="1" lang="en" sz="1100">
                          <a:latin typeface="EB Garamond"/>
                          <a:ea typeface="EB Garamond"/>
                          <a:cs typeface="EB Garamond"/>
                          <a:sym typeface="EB Garamond"/>
                        </a:rPr>
                        <a:t>Manually Specified OLS</a:t>
                      </a:r>
                      <a:endParaRPr b="1" sz="1100">
                        <a:latin typeface="EB Garamond"/>
                        <a:ea typeface="EB Garamond"/>
                        <a:cs typeface="EB Garamond"/>
                        <a:sym typeface="EB Garamond"/>
                      </a:endParaRPr>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sz="1100">
                          <a:latin typeface="EB Garamond"/>
                          <a:ea typeface="EB Garamond"/>
                          <a:cs typeface="EB Garamond"/>
                          <a:sym typeface="EB Garamond"/>
                        </a:rPr>
                        <a:t>LASSO Model</a:t>
                      </a:r>
                      <a:endParaRPr b="1" sz="1100">
                        <a:latin typeface="EB Garamond"/>
                        <a:ea typeface="EB Garamond"/>
                        <a:cs typeface="EB Garamond"/>
                        <a:sym typeface="EB Garamond"/>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32800">
                <a:tc gridSpan="3">
                  <a:txBody>
                    <a:bodyPr/>
                    <a:lstStyle/>
                    <a:p>
                      <a:pPr indent="0" lvl="0" marL="0" rtl="0" algn="ctr">
                        <a:lnSpc>
                          <a:spcPct val="115000"/>
                        </a:lnSpc>
                        <a:spcBef>
                          <a:spcPts val="0"/>
                        </a:spcBef>
                        <a:spcAft>
                          <a:spcPts val="0"/>
                        </a:spcAft>
                        <a:buNone/>
                      </a:pPr>
                      <a:r>
                        <a:rPr lang="en" sz="1100">
                          <a:latin typeface="EB Garamond"/>
                          <a:ea typeface="EB Garamond"/>
                          <a:cs typeface="EB Garamond"/>
                          <a:sym typeface="EB Garamond"/>
                        </a:rPr>
                        <a:t>Property cont'd</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r>
              <a:tr h="2560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communication score</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560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value score</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560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superhost</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560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number of host listings</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32800">
                <a:tc gridSpan="3">
                  <a:txBody>
                    <a:bodyPr/>
                    <a:lstStyle/>
                    <a:p>
                      <a:pPr indent="0" lvl="0" marL="0" rtl="0" algn="ctr">
                        <a:lnSpc>
                          <a:spcPct val="115000"/>
                        </a:lnSpc>
                        <a:spcBef>
                          <a:spcPts val="0"/>
                        </a:spcBef>
                        <a:spcAft>
                          <a:spcPts val="0"/>
                        </a:spcAft>
                        <a:buNone/>
                      </a:pPr>
                      <a:r>
                        <a:rPr lang="en" sz="1100">
                          <a:latin typeface="EB Garamond"/>
                          <a:ea typeface="EB Garamond"/>
                          <a:cs typeface="EB Garamond"/>
                          <a:sym typeface="EB Garamond"/>
                        </a:rPr>
                        <a:t>Amenity</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67825">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hair dryer</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hair dryer</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Free Street Parking (-)</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56075">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heating</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heating</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6075">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pool</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pool</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6075">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TV</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TV</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6075">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washer</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washer</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6075">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workspace</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workspace</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6075">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family/kid friendly</a:t>
                      </a:r>
                      <a:endParaRPr sz="1100">
                        <a:latin typeface="EB Garamond"/>
                        <a:ea typeface="EB Garamond"/>
                        <a:cs typeface="EB Garamond"/>
                        <a:sym typeface="EB Garamond"/>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EB Garamond"/>
                          <a:ea typeface="EB Garamond"/>
                          <a:cs typeface="EB Garamond"/>
                          <a:sym typeface="EB Garamond"/>
                        </a:rPr>
                        <a:t>family/kid friendly</a:t>
                      </a:r>
                      <a:endParaRPr sz="1100">
                        <a:latin typeface="EB Garamond"/>
                        <a:ea typeface="EB Garamond"/>
                        <a:cs typeface="EB Garamond"/>
                        <a:sym typeface="EB Garamond"/>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265500" y="11841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309" name="Google Shape;309;p3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Business Recommendation</a:t>
            </a:r>
            <a:r>
              <a:rPr lang="en"/>
              <a:t>	</a:t>
            </a:r>
            <a:endParaRPr/>
          </a:p>
          <a:p>
            <a:pPr indent="-342900" lvl="0" marL="457200" rtl="0" algn="l">
              <a:spcBef>
                <a:spcPts val="0"/>
              </a:spcBef>
              <a:spcAft>
                <a:spcPts val="0"/>
              </a:spcAft>
              <a:buSzPts val="1800"/>
              <a:buChar char="●"/>
            </a:pPr>
            <a:r>
              <a:rPr lang="en"/>
              <a:t>Limitation &amp; Future Direction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Recommendation</a:t>
            </a:r>
            <a:endParaRPr sz="2400"/>
          </a:p>
        </p:txBody>
      </p:sp>
      <p:sp>
        <p:nvSpPr>
          <p:cNvPr id="315" name="Google Shape;315;p4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Overall</a:t>
            </a:r>
            <a:endParaRPr/>
          </a:p>
          <a:p>
            <a:pPr indent="-342900" lvl="0" marL="457200" rtl="0" algn="l">
              <a:spcBef>
                <a:spcPts val="1600"/>
              </a:spcBef>
              <a:spcAft>
                <a:spcPts val="0"/>
              </a:spcAft>
              <a:buSzPts val="1800"/>
              <a:buChar char="●"/>
            </a:pPr>
            <a:r>
              <a:rPr lang="en"/>
              <a:t>A better location (4.6%).</a:t>
            </a:r>
            <a:endParaRPr/>
          </a:p>
          <a:p>
            <a:pPr indent="-342900" lvl="0" marL="457200" rtl="0" algn="l">
              <a:spcBef>
                <a:spcPts val="0"/>
              </a:spcBef>
              <a:spcAft>
                <a:spcPts val="0"/>
              </a:spcAft>
              <a:buSzPts val="1800"/>
              <a:buChar char="●"/>
            </a:pPr>
            <a:r>
              <a:rPr lang="en"/>
              <a:t>For every one more bedroom (16.4%) and bathrooms (10%).</a:t>
            </a:r>
            <a:endParaRPr/>
          </a:p>
          <a:p>
            <a:pPr indent="-342900" lvl="0" marL="457200" rtl="0" algn="l">
              <a:spcBef>
                <a:spcPts val="0"/>
              </a:spcBef>
              <a:spcAft>
                <a:spcPts val="0"/>
              </a:spcAft>
              <a:buSzPts val="1800"/>
              <a:buChar char="●"/>
            </a:pPr>
            <a:r>
              <a:rPr lang="en"/>
              <a:t>Having a pool (10%).</a:t>
            </a:r>
            <a:endParaRPr/>
          </a:p>
        </p:txBody>
      </p:sp>
      <p:sp>
        <p:nvSpPr>
          <p:cNvPr id="316" name="Google Shape;316;p40"/>
          <p:cNvSpPr txBox="1"/>
          <p:nvPr>
            <p:ph idx="1" type="body"/>
          </p:nvPr>
        </p:nvSpPr>
        <p:spPr>
          <a:xfrm>
            <a:off x="4572000" y="1017450"/>
            <a:ext cx="42603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Actionable</a:t>
            </a:r>
            <a:endParaRPr/>
          </a:p>
          <a:p>
            <a:pPr indent="-342900" lvl="0" marL="457200" rtl="0" algn="l">
              <a:spcBef>
                <a:spcPts val="1600"/>
              </a:spcBef>
              <a:spcAft>
                <a:spcPts val="0"/>
              </a:spcAft>
              <a:buSzPts val="1800"/>
              <a:buChar char="●"/>
            </a:pPr>
            <a:r>
              <a:rPr lang="en"/>
              <a:t>Increase the accommodation ability, i.e. bunk beds, sofa beds, etc. (&gt;5%).</a:t>
            </a:r>
            <a:endParaRPr/>
          </a:p>
          <a:p>
            <a:pPr indent="-342900" lvl="0" marL="457200" rtl="0" algn="l">
              <a:spcBef>
                <a:spcPts val="0"/>
              </a:spcBef>
              <a:spcAft>
                <a:spcPts val="0"/>
              </a:spcAft>
              <a:buSzPts val="1800"/>
              <a:buChar char="●"/>
            </a:pPr>
            <a:r>
              <a:rPr lang="en"/>
              <a:t>Make sure the house is clean (2.3%).</a:t>
            </a:r>
            <a:endParaRPr/>
          </a:p>
          <a:p>
            <a:pPr indent="-342900" lvl="0" marL="457200" rtl="0" algn="l">
              <a:spcBef>
                <a:spcPts val="0"/>
              </a:spcBef>
              <a:spcAft>
                <a:spcPts val="0"/>
              </a:spcAft>
              <a:buSzPts val="1800"/>
              <a:buChar char="●"/>
            </a:pPr>
            <a:r>
              <a:rPr lang="en"/>
              <a:t>Offer hair dryer, heating, TV, washer, and workspace (i.e. a nice desk) and open to families and kids (1.5% ~ 8%) per item.</a:t>
            </a:r>
            <a:endParaRPr/>
          </a:p>
          <a:p>
            <a:pPr indent="-342900" lvl="0" marL="457200" rtl="0" algn="l">
              <a:spcBef>
                <a:spcPts val="0"/>
              </a:spcBef>
              <a:spcAft>
                <a:spcPts val="0"/>
              </a:spcAft>
              <a:buSzPts val="1800"/>
              <a:buChar char="●"/>
            </a:pPr>
            <a:r>
              <a:rPr lang="en"/>
              <a:t>Renting out the entire house.</a:t>
            </a:r>
            <a:endParaRPr/>
          </a:p>
        </p:txBody>
      </p:sp>
      <p:cxnSp>
        <p:nvCxnSpPr>
          <p:cNvPr id="317" name="Google Shape;317;p40"/>
          <p:cNvCxnSpPr/>
          <p:nvPr/>
        </p:nvCxnSpPr>
        <p:spPr>
          <a:xfrm>
            <a:off x="4572000" y="1461300"/>
            <a:ext cx="0" cy="268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Limitations &amp; Future Direction</a:t>
            </a:r>
            <a:endParaRPr sz="2400"/>
          </a:p>
        </p:txBody>
      </p:sp>
      <p:sp>
        <p:nvSpPr>
          <p:cNvPr id="323" name="Google Shape;323;p41"/>
          <p:cNvSpPr txBox="1"/>
          <p:nvPr>
            <p:ph idx="1" type="body"/>
          </p:nvPr>
        </p:nvSpPr>
        <p:spPr>
          <a:xfrm>
            <a:off x="311700" y="1246050"/>
            <a:ext cx="42603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Limitation</a:t>
            </a:r>
            <a:endParaRPr sz="1600">
              <a:solidFill>
                <a:srgbClr val="D9D9D9"/>
              </a:solidFill>
            </a:endParaRPr>
          </a:p>
          <a:p>
            <a:pPr indent="-330200" lvl="0" marL="457200" rtl="0" algn="l">
              <a:spcBef>
                <a:spcPts val="1600"/>
              </a:spcBef>
              <a:spcAft>
                <a:spcPts val="0"/>
              </a:spcAft>
              <a:buSzPts val="1600"/>
              <a:buChar char="●"/>
            </a:pPr>
            <a:r>
              <a:rPr lang="en" sz="1600"/>
              <a:t>Limited skills</a:t>
            </a:r>
            <a:r>
              <a:rPr lang="en" sz="1600"/>
              <a:t> on text mining and image processing.</a:t>
            </a:r>
            <a:endParaRPr sz="1600"/>
          </a:p>
          <a:p>
            <a:pPr indent="-330200" lvl="0" marL="457200" rtl="0" algn="l">
              <a:spcBef>
                <a:spcPts val="0"/>
              </a:spcBef>
              <a:spcAft>
                <a:spcPts val="0"/>
              </a:spcAft>
              <a:buSzPts val="1600"/>
              <a:buChar char="●"/>
            </a:pPr>
            <a:r>
              <a:rPr lang="en" sz="1600"/>
              <a:t>Model may not accurately predict high priced listings.</a:t>
            </a:r>
            <a:endParaRPr sz="1600"/>
          </a:p>
          <a:p>
            <a:pPr indent="-330200" lvl="0" marL="457200" rtl="0" algn="l">
              <a:spcBef>
                <a:spcPts val="0"/>
              </a:spcBef>
              <a:spcAft>
                <a:spcPts val="0"/>
              </a:spcAft>
              <a:buSzPts val="1600"/>
              <a:buChar char="●"/>
            </a:pPr>
            <a:r>
              <a:rPr lang="en" sz="1600"/>
              <a:t>OLS is not a causal model.</a:t>
            </a:r>
            <a:endParaRPr sz="1600"/>
          </a:p>
        </p:txBody>
      </p:sp>
      <p:sp>
        <p:nvSpPr>
          <p:cNvPr id="324" name="Google Shape;324;p41"/>
          <p:cNvSpPr txBox="1"/>
          <p:nvPr>
            <p:ph idx="1" type="body"/>
          </p:nvPr>
        </p:nvSpPr>
        <p:spPr>
          <a:xfrm>
            <a:off x="4572000" y="1246050"/>
            <a:ext cx="4260300" cy="34164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 sz="1600"/>
              <a:t>Future Direction</a:t>
            </a:r>
            <a:endParaRPr sz="1600"/>
          </a:p>
          <a:p>
            <a:pPr indent="-330200" lvl="0" marL="457200" rtl="0" algn="l">
              <a:spcBef>
                <a:spcPts val="1600"/>
              </a:spcBef>
              <a:spcAft>
                <a:spcPts val="0"/>
              </a:spcAft>
              <a:buSzPts val="1600"/>
              <a:buChar char="●"/>
            </a:pPr>
            <a:r>
              <a:rPr lang="en" sz="1600"/>
              <a:t>Texting mining and text analysis on verbal listing &amp; review </a:t>
            </a:r>
            <a:r>
              <a:rPr lang="en" sz="1600"/>
              <a:t>descriptions.</a:t>
            </a:r>
            <a:endParaRPr sz="1600"/>
          </a:p>
          <a:p>
            <a:pPr indent="-330200" lvl="0" marL="457200" rtl="0" algn="l">
              <a:spcBef>
                <a:spcPts val="0"/>
              </a:spcBef>
              <a:spcAft>
                <a:spcPts val="0"/>
              </a:spcAft>
              <a:buSzPts val="1600"/>
              <a:buChar char="●"/>
            </a:pPr>
            <a:r>
              <a:rPr lang="en" sz="1600"/>
              <a:t>Image processing on property photos listed on Airbnb app.</a:t>
            </a:r>
            <a:endParaRPr sz="1600"/>
          </a:p>
          <a:p>
            <a:pPr indent="0" lvl="0" marL="0" rtl="0" algn="l">
              <a:spcBef>
                <a:spcPts val="1600"/>
              </a:spcBef>
              <a:spcAft>
                <a:spcPts val="1600"/>
              </a:spcAft>
              <a:buNone/>
            </a:pPr>
            <a:r>
              <a:t/>
            </a:r>
            <a:endParaRPr sz="1600"/>
          </a:p>
        </p:txBody>
      </p:sp>
      <p:cxnSp>
        <p:nvCxnSpPr>
          <p:cNvPr id="325" name="Google Shape;325;p41"/>
          <p:cNvCxnSpPr/>
          <p:nvPr/>
        </p:nvCxnSpPr>
        <p:spPr>
          <a:xfrm>
            <a:off x="4572000" y="1340650"/>
            <a:ext cx="0" cy="268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3576702" y="1140700"/>
            <a:ext cx="5108730" cy="2862100"/>
          </a:xfrm>
          <a:prstGeom prst="rect">
            <a:avLst/>
          </a:prstGeom>
          <a:noFill/>
          <a:ln>
            <a:noFill/>
          </a:ln>
        </p:spPr>
      </p:pic>
      <p:sp>
        <p:nvSpPr>
          <p:cNvPr id="74" name="Google Shape;74;p15"/>
          <p:cNvSpPr txBox="1"/>
          <p:nvPr/>
        </p:nvSpPr>
        <p:spPr>
          <a:xfrm>
            <a:off x="6825600" y="4696450"/>
            <a:ext cx="23184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Lato"/>
                <a:ea typeface="Lato"/>
                <a:cs typeface="Lato"/>
                <a:sym typeface="Lato"/>
              </a:rPr>
              <a:t>Graph</a:t>
            </a:r>
            <a:r>
              <a:rPr lang="en" sz="800">
                <a:latin typeface="Lato"/>
                <a:ea typeface="Lato"/>
                <a:cs typeface="Lato"/>
                <a:sym typeface="Lato"/>
              </a:rPr>
              <a:t>t: https://bmtoolbox.net/stories/airbnb/</a:t>
            </a:r>
            <a:endParaRPr sz="800">
              <a:latin typeface="Lato"/>
              <a:ea typeface="Lato"/>
              <a:cs typeface="Lato"/>
              <a:sym typeface="Lato"/>
            </a:endParaRPr>
          </a:p>
        </p:txBody>
      </p:sp>
      <p:sp>
        <p:nvSpPr>
          <p:cNvPr id="75" name="Google Shape;75;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Business Importance</a:t>
            </a:r>
            <a:endParaRPr sz="2400"/>
          </a:p>
        </p:txBody>
      </p:sp>
      <p:sp>
        <p:nvSpPr>
          <p:cNvPr id="76" name="Google Shape;76;p15"/>
          <p:cNvSpPr txBox="1"/>
          <p:nvPr>
            <p:ph idx="1" type="body"/>
          </p:nvPr>
        </p:nvSpPr>
        <p:spPr>
          <a:xfrm>
            <a:off x="423175" y="1497925"/>
            <a:ext cx="3210900" cy="197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Revenue Source:</a:t>
            </a:r>
            <a:endParaRPr sz="1200"/>
          </a:p>
          <a:p>
            <a:pPr indent="-304800" lvl="0" marL="457200" rtl="0" algn="l">
              <a:lnSpc>
                <a:spcPct val="115000"/>
              </a:lnSpc>
              <a:spcBef>
                <a:spcPts val="1600"/>
              </a:spcBef>
              <a:spcAft>
                <a:spcPts val="0"/>
              </a:spcAft>
              <a:buSzPts val="1200"/>
              <a:buChar char="●"/>
            </a:pPr>
            <a:r>
              <a:rPr b="1" lang="en" sz="1200"/>
              <a:t>From T</a:t>
            </a:r>
            <a:r>
              <a:rPr b="1" lang="en" sz="1200"/>
              <a:t>raveler</a:t>
            </a:r>
            <a:r>
              <a:rPr lang="en" sz="1200"/>
              <a:t>:  </a:t>
            </a:r>
            <a:endParaRPr sz="1200"/>
          </a:p>
          <a:p>
            <a:pPr indent="-304800" lvl="1" marL="914400" rtl="0" algn="l">
              <a:lnSpc>
                <a:spcPct val="115000"/>
              </a:lnSpc>
              <a:spcBef>
                <a:spcPts val="0"/>
              </a:spcBef>
              <a:spcAft>
                <a:spcPts val="0"/>
              </a:spcAft>
              <a:buSzPts val="1200"/>
              <a:buChar char="○"/>
            </a:pPr>
            <a:r>
              <a:rPr lang="en" sz="1200"/>
              <a:t>6 -12% Service fee </a:t>
            </a:r>
            <a:br>
              <a:rPr lang="en" sz="1200"/>
            </a:br>
            <a:r>
              <a:rPr i="1" lang="en" sz="1200"/>
              <a:t>(based on trip duration)</a:t>
            </a:r>
            <a:endParaRPr sz="1200"/>
          </a:p>
          <a:p>
            <a:pPr indent="-304800" lvl="1" marL="914400" rtl="0" algn="l">
              <a:lnSpc>
                <a:spcPct val="115000"/>
              </a:lnSpc>
              <a:spcBef>
                <a:spcPts val="0"/>
              </a:spcBef>
              <a:spcAft>
                <a:spcPts val="0"/>
              </a:spcAft>
              <a:buSzPts val="1200"/>
              <a:buChar char="○"/>
            </a:pPr>
            <a:r>
              <a:rPr lang="en" sz="1200"/>
              <a:t>Renting fee  </a:t>
            </a:r>
            <a:endParaRPr i="1" sz="1200"/>
          </a:p>
          <a:p>
            <a:pPr indent="-304800" lvl="0" marL="457200" rtl="0" algn="l">
              <a:lnSpc>
                <a:spcPct val="115000"/>
              </a:lnSpc>
              <a:spcBef>
                <a:spcPts val="0"/>
              </a:spcBef>
              <a:spcAft>
                <a:spcPts val="0"/>
              </a:spcAft>
              <a:buSzPts val="1200"/>
              <a:buChar char="●"/>
            </a:pPr>
            <a:r>
              <a:rPr b="1" lang="en" sz="1200"/>
              <a:t>From Host</a:t>
            </a:r>
            <a:r>
              <a:rPr lang="en" sz="1200"/>
              <a:t>:  </a:t>
            </a:r>
            <a:endParaRPr sz="1200"/>
          </a:p>
          <a:p>
            <a:pPr indent="-304800" lvl="1" marL="914400" rtl="0" algn="l">
              <a:lnSpc>
                <a:spcPct val="115000"/>
              </a:lnSpc>
              <a:spcBef>
                <a:spcPts val="0"/>
              </a:spcBef>
              <a:spcAft>
                <a:spcPts val="0"/>
              </a:spcAft>
              <a:buSzPts val="1200"/>
              <a:buChar char="○"/>
            </a:pPr>
            <a:r>
              <a:rPr lang="en" sz="1200"/>
              <a:t>3% Booking fee</a:t>
            </a:r>
            <a:endParaRPr sz="1200"/>
          </a:p>
          <a:p>
            <a:pPr indent="0" lvl="0" marL="457200" rtl="0" algn="l">
              <a:lnSpc>
                <a:spcPct val="115000"/>
              </a:lnSpc>
              <a:spcBef>
                <a:spcPts val="1600"/>
              </a:spcBef>
              <a:spcAft>
                <a:spcPts val="0"/>
              </a:spcAft>
              <a:buNone/>
            </a:pPr>
            <a:r>
              <a:rPr lang="en" sz="1200"/>
              <a:t>→ Incentive to optimize number </a:t>
            </a:r>
            <a:br>
              <a:rPr lang="en" sz="1200"/>
            </a:br>
            <a:r>
              <a:rPr lang="en" sz="1200"/>
              <a:t>of bookings and trip price</a:t>
            </a:r>
            <a:endParaRPr sz="1200"/>
          </a:p>
          <a:p>
            <a:pPr indent="0" lvl="0" marL="457200" rtl="0" algn="l">
              <a:lnSpc>
                <a:spcPct val="115000"/>
              </a:lnSpc>
              <a:spcBef>
                <a:spcPts val="1600"/>
              </a:spcBef>
              <a:spcAft>
                <a:spcPts val="0"/>
              </a:spcAft>
              <a:buNone/>
            </a:pPr>
            <a:r>
              <a:t/>
            </a:r>
            <a:endParaRPr sz="1200"/>
          </a:p>
          <a:p>
            <a:pPr indent="0" lvl="0" marL="0" rtl="0" algn="l">
              <a:lnSpc>
                <a:spcPct val="115000"/>
              </a:lnSpc>
              <a:spcBef>
                <a:spcPts val="1600"/>
              </a:spcBef>
              <a:spcAft>
                <a:spcPts val="1600"/>
              </a:spcAft>
              <a:buNone/>
            </a:pPr>
            <a:r>
              <a:t/>
            </a:r>
            <a:endParaRPr sz="1200"/>
          </a:p>
        </p:txBody>
      </p:sp>
      <p:sp>
        <p:nvSpPr>
          <p:cNvPr id="77" name="Google Shape;77;p15"/>
          <p:cNvSpPr/>
          <p:nvPr/>
        </p:nvSpPr>
        <p:spPr>
          <a:xfrm>
            <a:off x="4524175" y="3003375"/>
            <a:ext cx="870300" cy="8703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rot="-2073034">
            <a:off x="6507279" y="2683284"/>
            <a:ext cx="1894792" cy="985173"/>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txBox="1"/>
          <p:nvPr/>
        </p:nvSpPr>
        <p:spPr>
          <a:xfrm>
            <a:off x="4865502" y="798600"/>
            <a:ext cx="25311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dk1"/>
                </a:solidFill>
                <a:latin typeface="Lato"/>
                <a:ea typeface="Lato"/>
                <a:cs typeface="Lato"/>
                <a:sym typeface="Lato"/>
              </a:rPr>
              <a:t>Airbnb Business Model</a:t>
            </a:r>
            <a:endParaRPr b="1" u="sng">
              <a:solidFill>
                <a:schemeClr val="dk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2"/>
          <p:cNvSpPr txBox="1"/>
          <p:nvPr>
            <p:ph type="title"/>
          </p:nvPr>
        </p:nvSpPr>
        <p:spPr>
          <a:xfrm>
            <a:off x="311700" y="1233100"/>
            <a:ext cx="8520600" cy="161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Q</a:t>
            </a:r>
            <a:r>
              <a:rPr lang="en" sz="6000">
                <a:latin typeface="Calibri"/>
                <a:ea typeface="Calibri"/>
                <a:cs typeface="Calibri"/>
                <a:sym typeface="Calibri"/>
              </a:rPr>
              <a:t>&amp;</a:t>
            </a:r>
            <a:r>
              <a:rPr lang="en" sz="6000"/>
              <a:t>A</a:t>
            </a:r>
            <a:endParaRPr sz="6000"/>
          </a:p>
        </p:txBody>
      </p:sp>
      <p:sp>
        <p:nvSpPr>
          <p:cNvPr id="331" name="Google Shape;331;p42"/>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Appendix 1</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pic>
        <p:nvPicPr>
          <p:cNvPr id="342" name="Google Shape;342;p44" title="Chart"/>
          <p:cNvPicPr preferRelativeResize="0"/>
          <p:nvPr/>
        </p:nvPicPr>
        <p:blipFill>
          <a:blip r:embed="rId3">
            <a:alphaModFix/>
          </a:blip>
          <a:stretch>
            <a:fillRect/>
          </a:stretch>
        </p:blipFill>
        <p:spPr>
          <a:xfrm>
            <a:off x="1715014" y="1139775"/>
            <a:ext cx="5713974" cy="341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4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2</a:t>
            </a:r>
            <a:endParaRPr/>
          </a:p>
        </p:txBody>
      </p:sp>
      <p:pic>
        <p:nvPicPr>
          <p:cNvPr id="348" name="Google Shape;348;p45" title="Chart"/>
          <p:cNvPicPr preferRelativeResize="0"/>
          <p:nvPr/>
        </p:nvPicPr>
        <p:blipFill>
          <a:blip r:embed="rId3">
            <a:alphaModFix/>
          </a:blip>
          <a:stretch>
            <a:fillRect/>
          </a:stretch>
        </p:blipFill>
        <p:spPr>
          <a:xfrm>
            <a:off x="1434171" y="1017450"/>
            <a:ext cx="6275652" cy="36995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Review Ratings</a:t>
            </a:r>
            <a:endParaRPr sz="2400"/>
          </a:p>
        </p:txBody>
      </p:sp>
      <p:sp>
        <p:nvSpPr>
          <p:cNvPr id="354" name="Google Shape;354;p46"/>
          <p:cNvSpPr txBox="1"/>
          <p:nvPr>
            <p:ph idx="1" type="body"/>
          </p:nvPr>
        </p:nvSpPr>
        <p:spPr>
          <a:xfrm>
            <a:off x="6257600" y="2147825"/>
            <a:ext cx="2574600" cy="242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Most Airbnb customer are satisfied, scores are inflated</a:t>
            </a:r>
            <a:endParaRPr/>
          </a:p>
        </p:txBody>
      </p:sp>
      <p:pic>
        <p:nvPicPr>
          <p:cNvPr id="355" name="Google Shape;355;p46" title="Chart"/>
          <p:cNvPicPr preferRelativeResize="0"/>
          <p:nvPr/>
        </p:nvPicPr>
        <p:blipFill>
          <a:blip r:embed="rId3">
            <a:alphaModFix/>
          </a:blip>
          <a:stretch>
            <a:fillRect/>
          </a:stretch>
        </p:blipFill>
        <p:spPr>
          <a:xfrm>
            <a:off x="311703" y="1152475"/>
            <a:ext cx="5945901" cy="36765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Location &amp; Cleanliness Score</a:t>
            </a:r>
            <a:endParaRPr sz="2400"/>
          </a:p>
        </p:txBody>
      </p:sp>
      <p:pic>
        <p:nvPicPr>
          <p:cNvPr id="361" name="Google Shape;361;p47" title="Chart"/>
          <p:cNvPicPr preferRelativeResize="0"/>
          <p:nvPr/>
        </p:nvPicPr>
        <p:blipFill>
          <a:blip r:embed="rId3">
            <a:alphaModFix/>
          </a:blip>
          <a:stretch>
            <a:fillRect/>
          </a:stretch>
        </p:blipFill>
        <p:spPr>
          <a:xfrm>
            <a:off x="166525" y="1483700"/>
            <a:ext cx="4598250" cy="2843249"/>
          </a:xfrm>
          <a:prstGeom prst="rect">
            <a:avLst/>
          </a:prstGeom>
          <a:noFill/>
          <a:ln>
            <a:noFill/>
          </a:ln>
        </p:spPr>
      </p:pic>
      <p:pic>
        <p:nvPicPr>
          <p:cNvPr id="362" name="Google Shape;362;p47" title="Chart"/>
          <p:cNvPicPr preferRelativeResize="0"/>
          <p:nvPr/>
        </p:nvPicPr>
        <p:blipFill>
          <a:blip r:embed="rId4">
            <a:alphaModFix/>
          </a:blip>
          <a:stretch>
            <a:fillRect/>
          </a:stretch>
        </p:blipFill>
        <p:spPr>
          <a:xfrm>
            <a:off x="4572000" y="1522451"/>
            <a:ext cx="4422351" cy="27344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8"/>
          <p:cNvSpPr txBox="1"/>
          <p:nvPr>
            <p:ph type="title"/>
          </p:nvPr>
        </p:nvSpPr>
        <p:spPr>
          <a:xfrm>
            <a:off x="311700" y="391350"/>
            <a:ext cx="30717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3</a:t>
            </a:r>
            <a:endParaRPr/>
          </a:p>
          <a:p>
            <a:pPr indent="0" lvl="0" marL="0" rtl="0" algn="l">
              <a:spcBef>
                <a:spcPts val="0"/>
              </a:spcBef>
              <a:spcAft>
                <a:spcPts val="0"/>
              </a:spcAft>
              <a:buNone/>
            </a:pPr>
            <a:r>
              <a:rPr lang="en"/>
              <a:t>Cleaned</a:t>
            </a:r>
            <a:r>
              <a:rPr lang="en"/>
              <a:t> Data</a:t>
            </a:r>
            <a:endParaRPr/>
          </a:p>
        </p:txBody>
      </p:sp>
      <p:sp>
        <p:nvSpPr>
          <p:cNvPr id="368" name="Google Shape;368;p48"/>
          <p:cNvSpPr txBox="1"/>
          <p:nvPr>
            <p:ph idx="1" type="body"/>
          </p:nvPr>
        </p:nvSpPr>
        <p:spPr>
          <a:xfrm>
            <a:off x="311700" y="1616950"/>
            <a:ext cx="3071700" cy="264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variables have enough data, except for square feet</a:t>
            </a:r>
            <a:endParaRPr/>
          </a:p>
          <a:p>
            <a:pPr indent="-342900" lvl="0" marL="457200" rtl="0" algn="l">
              <a:spcBef>
                <a:spcPts val="0"/>
              </a:spcBef>
              <a:spcAft>
                <a:spcPts val="0"/>
              </a:spcAft>
              <a:buSzPts val="1800"/>
              <a:buChar char="●"/>
            </a:pPr>
            <a:r>
              <a:rPr lang="en"/>
              <a:t>Created dummies for the amenities</a:t>
            </a:r>
            <a:endParaRPr/>
          </a:p>
        </p:txBody>
      </p:sp>
      <p:pic>
        <p:nvPicPr>
          <p:cNvPr id="369" name="Google Shape;369;p48"/>
          <p:cNvPicPr preferRelativeResize="0"/>
          <p:nvPr/>
        </p:nvPicPr>
        <p:blipFill>
          <a:blip r:embed="rId3">
            <a:alphaModFix/>
          </a:blip>
          <a:stretch>
            <a:fillRect/>
          </a:stretch>
        </p:blipFill>
        <p:spPr>
          <a:xfrm>
            <a:off x="3459600" y="76200"/>
            <a:ext cx="5496847" cy="49911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3" name="Shape 373"/>
        <p:cNvGrpSpPr/>
        <p:nvPr/>
      </p:nvGrpSpPr>
      <p:grpSpPr>
        <a:xfrm>
          <a:off x="0" y="0"/>
          <a:ext cx="0" cy="0"/>
          <a:chOff x="0" y="0"/>
          <a:chExt cx="0" cy="0"/>
        </a:xfrm>
      </p:grpSpPr>
      <p:sp>
        <p:nvSpPr>
          <p:cNvPr id="374" name="Google Shape;374;p49"/>
          <p:cNvSpPr txBox="1"/>
          <p:nvPr>
            <p:ph idx="1" type="body"/>
          </p:nvPr>
        </p:nvSpPr>
        <p:spPr>
          <a:xfrm>
            <a:off x="311700" y="5593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000">
                <a:solidFill>
                  <a:srgbClr val="000000"/>
                </a:solidFill>
                <a:latin typeface="Arial"/>
                <a:ea typeface="Arial"/>
                <a:cs typeface="Arial"/>
                <a:sym typeface="Arial"/>
              </a:rPr>
              <a:t>Suggested Presentation Outline			</a:t>
            </a:r>
            <a:endParaRPr sz="10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1100"/>
              <a:buFont typeface="Arial"/>
              <a:buNone/>
            </a:pPr>
            <a:r>
              <a:rPr lang="en" sz="1000">
                <a:solidFill>
                  <a:srgbClr val="000000"/>
                </a:solidFill>
                <a:latin typeface="Arial"/>
                <a:ea typeface="Arial"/>
                <a:cs typeface="Arial"/>
                <a:sym typeface="Arial"/>
              </a:rPr>
              <a:t>1. Objective statement		</a:t>
            </a:r>
            <a:endParaRPr sz="10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1100"/>
              <a:buFont typeface="Arial"/>
              <a:buNone/>
            </a:pPr>
            <a:r>
              <a:rPr lang="en" sz="1000">
                <a:solidFill>
                  <a:srgbClr val="000000"/>
                </a:solidFill>
                <a:latin typeface="Arial"/>
                <a:ea typeface="Arial"/>
                <a:cs typeface="Arial"/>
                <a:sym typeface="Arial"/>
              </a:rPr>
              <a:t>(a) What are the insights you hope to obtain?  (b) What are the challenges in achieving those objectives?			</a:t>
            </a:r>
            <a:endParaRPr sz="10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1100"/>
              <a:buFont typeface="Arial"/>
              <a:buNone/>
            </a:pPr>
            <a:r>
              <a:rPr lang="en" sz="1000">
                <a:solidFill>
                  <a:srgbClr val="000000"/>
                </a:solidFill>
                <a:latin typeface="Arial"/>
                <a:ea typeface="Arial"/>
                <a:cs typeface="Arial"/>
                <a:sym typeface="Arial"/>
              </a:rPr>
              <a:t>2. Data Description			</a:t>
            </a:r>
            <a:endParaRPr sz="10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1100"/>
              <a:buFont typeface="Arial"/>
              <a:buNone/>
            </a:pPr>
            <a:r>
              <a:rPr lang="en" sz="1000">
                <a:solidFill>
                  <a:srgbClr val="000000"/>
                </a:solidFill>
                <a:latin typeface="Arial"/>
                <a:ea typeface="Arial"/>
                <a:cs typeface="Arial"/>
                <a:sym typeface="Arial"/>
              </a:rPr>
              <a:t>(a) Where did the data come from? From whom? (b) How were they generated?(c) How are they structured?(d) Overview of what you did with them to prepare for analysis		</a:t>
            </a:r>
            <a:endParaRPr sz="10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1100"/>
              <a:buFont typeface="Arial"/>
              <a:buNone/>
            </a:pPr>
            <a:r>
              <a:rPr lang="en" sz="1000">
                <a:solidFill>
                  <a:srgbClr val="000000"/>
                </a:solidFill>
                <a:latin typeface="Arial"/>
                <a:ea typeface="Arial"/>
                <a:cs typeface="Arial"/>
                <a:sym typeface="Arial"/>
              </a:rPr>
              <a:t>3. Summary statistics</a:t>
            </a:r>
            <a:endParaRPr sz="10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1100"/>
              <a:buFont typeface="Arial"/>
              <a:buNone/>
            </a:pPr>
            <a:r>
              <a:rPr lang="en" sz="1000">
                <a:solidFill>
                  <a:srgbClr val="000000"/>
                </a:solidFill>
                <a:latin typeface="Arial"/>
                <a:ea typeface="Arial"/>
                <a:cs typeface="Arial"/>
                <a:sym typeface="Arial"/>
              </a:rPr>
              <a:t>(a) Give a summary of the data that helps us understand them		</a:t>
            </a:r>
            <a:endParaRPr sz="10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1100"/>
              <a:buFont typeface="Arial"/>
              <a:buNone/>
            </a:pPr>
            <a:r>
              <a:rPr lang="en" sz="1000">
                <a:solidFill>
                  <a:srgbClr val="000000"/>
                </a:solidFill>
                <a:latin typeface="Arial"/>
                <a:ea typeface="Arial"/>
                <a:cs typeface="Arial"/>
                <a:sym typeface="Arial"/>
              </a:rPr>
              <a:t>4. Analysis		</a:t>
            </a:r>
            <a:endParaRPr sz="10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 sz="1000">
                <a:solidFill>
                  <a:srgbClr val="000000"/>
                </a:solidFill>
                <a:latin typeface="Arial"/>
                <a:ea typeface="Arial"/>
                <a:cs typeface="Arial"/>
                <a:sym typeface="Arial"/>
              </a:rPr>
              <a:t>(a) How did you overcome the difficulties in achieving the objective? (b) What assumptions did you have to make?(c) What do you find? </a:t>
            </a:r>
            <a:endParaRPr sz="10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 sz="1000">
                <a:solidFill>
                  <a:srgbClr val="000000"/>
                </a:solidFill>
                <a:latin typeface="Arial"/>
                <a:ea typeface="Arial"/>
                <a:cs typeface="Arial"/>
                <a:sym typeface="Arial"/>
              </a:rPr>
              <a:t>5. Conclusions	(a)  What should managers take away from this analysis?(b)  What are the main concerns when interpreting your analysis? (Describe how the assumptions in your analysis might be violated in a way that non- technical people can understand them.) </a:t>
            </a:r>
            <a:endParaRPr sz="1000">
              <a:solidFill>
                <a:srgbClr val="000000"/>
              </a:solidFill>
              <a:latin typeface="Arial"/>
              <a:ea typeface="Arial"/>
              <a:cs typeface="Arial"/>
              <a:sym typeface="Arial"/>
            </a:endParaRPr>
          </a:p>
          <a:p>
            <a:pPr indent="-228600" lvl="0" marL="457200" rtl="0" algn="l">
              <a:lnSpc>
                <a:spcPct val="100000"/>
              </a:lnSpc>
              <a:spcBef>
                <a:spcPts val="1600"/>
              </a:spcBef>
              <a:spcAft>
                <a:spcPts val="0"/>
              </a:spcAft>
              <a:buClr>
                <a:srgbClr val="000000"/>
              </a:buClr>
              <a:buSzPts val="1000"/>
              <a:buFont typeface="Arial"/>
              <a:buNone/>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lnSpc>
                <a:spcPct val="100000"/>
              </a:lnSpc>
              <a:spcBef>
                <a:spcPts val="1200"/>
              </a:spcBef>
              <a:spcAft>
                <a:spcPts val="0"/>
              </a:spcAft>
              <a:buClr>
                <a:srgbClr val="000000"/>
              </a:buClr>
              <a:buSzPts val="1100"/>
              <a:buFont typeface="Arial"/>
              <a:buNone/>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1100"/>
              <a:buFont typeface="Arial"/>
              <a:buNone/>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lnSpc>
                <a:spcPct val="100000"/>
              </a:lnSpc>
              <a:spcBef>
                <a:spcPts val="1600"/>
              </a:spcBef>
              <a:spcAft>
                <a:spcPts val="1600"/>
              </a:spcAft>
              <a:buNone/>
            </a:pPr>
            <a:r>
              <a:t/>
            </a:r>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8" name="Shape 378"/>
        <p:cNvGrpSpPr/>
        <p:nvPr/>
      </p:nvGrpSpPr>
      <p:grpSpPr>
        <a:xfrm>
          <a:off x="0" y="0"/>
          <a:ext cx="0" cy="0"/>
          <a:chOff x="0" y="0"/>
          <a:chExt cx="0" cy="0"/>
        </a:xfrm>
      </p:grpSpPr>
      <p:sp>
        <p:nvSpPr>
          <p:cNvPr id="379" name="Google Shape;379;p5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Importance</a:t>
            </a:r>
            <a:endParaRPr/>
          </a:p>
        </p:txBody>
      </p:sp>
      <p:sp>
        <p:nvSpPr>
          <p:cNvPr id="380" name="Google Shape;380;p50"/>
          <p:cNvSpPr txBox="1"/>
          <p:nvPr>
            <p:ph idx="1" type="body"/>
          </p:nvPr>
        </p:nvSpPr>
        <p:spPr>
          <a:xfrm>
            <a:off x="311700" y="1152475"/>
            <a:ext cx="3444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Airbnb charges travelers a 6 -12 percent service fee depending on duration of trip</a:t>
            </a:r>
            <a:endParaRPr/>
          </a:p>
          <a:p>
            <a:pPr indent="-342900" lvl="0" marL="457200" rtl="0" algn="l">
              <a:spcBef>
                <a:spcPts val="0"/>
              </a:spcBef>
              <a:spcAft>
                <a:spcPts val="0"/>
              </a:spcAft>
              <a:buSzPts val="1800"/>
              <a:buChar char="●"/>
            </a:pPr>
            <a:r>
              <a:rPr lang="en"/>
              <a:t>Also charges hosts a flat 3 percent fee for each booking</a:t>
            </a:r>
            <a:endParaRPr/>
          </a:p>
          <a:p>
            <a:pPr indent="-342900" lvl="0" marL="457200" rtl="0" algn="l">
              <a:spcBef>
                <a:spcPts val="0"/>
              </a:spcBef>
              <a:spcAft>
                <a:spcPts val="0"/>
              </a:spcAft>
              <a:buSzPts val="1800"/>
              <a:buChar char="●"/>
            </a:pPr>
            <a:r>
              <a:rPr lang="en"/>
              <a:t>Incentive to maximize number of bookings and trip price</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81" name="Google Shape;381;p50"/>
          <p:cNvPicPr preferRelativeResize="0"/>
          <p:nvPr/>
        </p:nvPicPr>
        <p:blipFill>
          <a:blip r:embed="rId3">
            <a:alphaModFix/>
          </a:blip>
          <a:stretch>
            <a:fillRect/>
          </a:stretch>
        </p:blipFill>
        <p:spPr>
          <a:xfrm>
            <a:off x="3880650" y="1341750"/>
            <a:ext cx="5083201" cy="2847773"/>
          </a:xfrm>
          <a:prstGeom prst="rect">
            <a:avLst/>
          </a:prstGeom>
          <a:noFill/>
          <a:ln>
            <a:noFill/>
          </a:ln>
        </p:spPr>
      </p:pic>
      <p:sp>
        <p:nvSpPr>
          <p:cNvPr id="382" name="Google Shape;382;p50"/>
          <p:cNvSpPr txBox="1"/>
          <p:nvPr/>
        </p:nvSpPr>
        <p:spPr>
          <a:xfrm>
            <a:off x="5143500" y="4189525"/>
            <a:ext cx="36888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Lato"/>
                <a:ea typeface="Lato"/>
                <a:cs typeface="Lato"/>
                <a:sym typeface="Lato"/>
              </a:rPr>
              <a:t>Credit: https://bmtoolbox.net/stories/airbnb/</a:t>
            </a:r>
            <a:endParaRPr sz="9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6" name="Shape 386"/>
        <p:cNvGrpSpPr/>
        <p:nvPr/>
      </p:nvGrpSpPr>
      <p:grpSpPr>
        <a:xfrm>
          <a:off x="0" y="0"/>
          <a:ext cx="0" cy="0"/>
          <a:chOff x="0" y="0"/>
          <a:chExt cx="0" cy="0"/>
        </a:xfrm>
      </p:grpSpPr>
      <p:sp>
        <p:nvSpPr>
          <p:cNvPr id="387" name="Google Shape;387;p5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9" name="Google Shape;389;p51"/>
          <p:cNvPicPr preferRelativeResize="0"/>
          <p:nvPr/>
        </p:nvPicPr>
        <p:blipFill>
          <a:blip r:embed="rId3">
            <a:alphaModFix/>
          </a:blip>
          <a:stretch>
            <a:fillRect/>
          </a:stretch>
        </p:blipFill>
        <p:spPr>
          <a:xfrm>
            <a:off x="736500" y="1279200"/>
            <a:ext cx="5338800" cy="3289675"/>
          </a:xfrm>
          <a:prstGeom prst="rect">
            <a:avLst/>
          </a:prstGeom>
          <a:noFill/>
          <a:ln>
            <a:noFill/>
          </a:ln>
        </p:spPr>
      </p:pic>
      <p:pic>
        <p:nvPicPr>
          <p:cNvPr id="390" name="Google Shape;390;p51"/>
          <p:cNvPicPr preferRelativeResize="0"/>
          <p:nvPr/>
        </p:nvPicPr>
        <p:blipFill>
          <a:blip r:embed="rId4">
            <a:alphaModFix/>
          </a:blip>
          <a:stretch>
            <a:fillRect/>
          </a:stretch>
        </p:blipFill>
        <p:spPr>
          <a:xfrm>
            <a:off x="3749424" y="919072"/>
            <a:ext cx="2984225" cy="1843953"/>
          </a:xfrm>
          <a:prstGeom prst="rect">
            <a:avLst/>
          </a:prstGeom>
          <a:noFill/>
          <a:ln>
            <a:noFill/>
          </a:ln>
        </p:spPr>
      </p:pic>
      <p:sp>
        <p:nvSpPr>
          <p:cNvPr id="391" name="Google Shape;391;p51"/>
          <p:cNvSpPr/>
          <p:nvPr/>
        </p:nvSpPr>
        <p:spPr>
          <a:xfrm>
            <a:off x="1453850" y="3845050"/>
            <a:ext cx="4533600" cy="277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Summary</a:t>
            </a:r>
            <a:endParaRPr/>
          </a:p>
        </p:txBody>
      </p:sp>
      <p:sp>
        <p:nvSpPr>
          <p:cNvPr id="85" name="Google Shape;85;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Overview</a:t>
            </a:r>
            <a:endParaRPr/>
          </a:p>
          <a:p>
            <a:pPr indent="-342900" lvl="0" marL="457200" rtl="0" algn="l">
              <a:spcBef>
                <a:spcPts val="0"/>
              </a:spcBef>
              <a:spcAft>
                <a:spcPts val="0"/>
              </a:spcAft>
              <a:buSzPts val="1800"/>
              <a:buChar char="●"/>
            </a:pPr>
            <a:r>
              <a:rPr lang="en"/>
              <a:t>Statistics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311700" y="391350"/>
            <a:ext cx="86754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peeping me Jared :-p. Lol nice work tho!</a:t>
            </a:r>
            <a:endParaRPr/>
          </a:p>
        </p:txBody>
      </p:sp>
      <p:pic>
        <p:nvPicPr>
          <p:cNvPr id="397" name="Google Shape;397;p52"/>
          <p:cNvPicPr preferRelativeResize="0"/>
          <p:nvPr/>
        </p:nvPicPr>
        <p:blipFill>
          <a:blip r:embed="rId3">
            <a:alphaModFix/>
          </a:blip>
          <a:stretch>
            <a:fillRect/>
          </a:stretch>
        </p:blipFill>
        <p:spPr>
          <a:xfrm>
            <a:off x="311700" y="1685875"/>
            <a:ext cx="3991499" cy="2748924"/>
          </a:xfrm>
          <a:prstGeom prst="rect">
            <a:avLst/>
          </a:prstGeom>
          <a:noFill/>
          <a:ln>
            <a:noFill/>
          </a:ln>
        </p:spPr>
      </p:pic>
      <p:pic>
        <p:nvPicPr>
          <p:cNvPr id="398" name="Google Shape;398;p52"/>
          <p:cNvPicPr preferRelativeResize="0"/>
          <p:nvPr/>
        </p:nvPicPr>
        <p:blipFill>
          <a:blip r:embed="rId4">
            <a:alphaModFix/>
          </a:blip>
          <a:stretch>
            <a:fillRect/>
          </a:stretch>
        </p:blipFill>
        <p:spPr>
          <a:xfrm>
            <a:off x="4350819" y="1685875"/>
            <a:ext cx="4481481" cy="2748925"/>
          </a:xfrm>
          <a:prstGeom prst="rect">
            <a:avLst/>
          </a:prstGeom>
          <a:noFill/>
          <a:ln>
            <a:noFill/>
          </a:ln>
        </p:spPr>
      </p:pic>
      <p:sp>
        <p:nvSpPr>
          <p:cNvPr id="399" name="Google Shape;399;p52"/>
          <p:cNvSpPr txBox="1"/>
          <p:nvPr>
            <p:ph type="title"/>
          </p:nvPr>
        </p:nvSpPr>
        <p:spPr>
          <a:xfrm>
            <a:off x="468600" y="0"/>
            <a:ext cx="86754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work on your own part!</a:t>
            </a:r>
            <a:endParaRPr/>
          </a:p>
        </p:txBody>
      </p:sp>
      <p:pic>
        <p:nvPicPr>
          <p:cNvPr id="400" name="Google Shape;400;p52"/>
          <p:cNvPicPr preferRelativeResize="0"/>
          <p:nvPr/>
        </p:nvPicPr>
        <p:blipFill rotWithShape="1">
          <a:blip r:embed="rId5">
            <a:alphaModFix/>
          </a:blip>
          <a:srcRect b="-9" l="0" r="0" t="1283"/>
          <a:stretch/>
        </p:blipFill>
        <p:spPr>
          <a:xfrm>
            <a:off x="4350825" y="1721475"/>
            <a:ext cx="4481474" cy="2748925"/>
          </a:xfrm>
          <a:prstGeom prst="rect">
            <a:avLst/>
          </a:prstGeom>
          <a:noFill/>
          <a:ln>
            <a:noFill/>
          </a:ln>
        </p:spPr>
      </p:pic>
      <p:sp>
        <p:nvSpPr>
          <p:cNvPr id="401" name="Google Shape;401;p52"/>
          <p:cNvSpPr/>
          <p:nvPr/>
        </p:nvSpPr>
        <p:spPr>
          <a:xfrm>
            <a:off x="594375" y="1401025"/>
            <a:ext cx="9309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Entire </a:t>
            </a:r>
            <a:br>
              <a:rPr b="1" lang="en" sz="900">
                <a:solidFill>
                  <a:srgbClr val="FFFFFF"/>
                </a:solidFill>
              </a:rPr>
            </a:br>
            <a:r>
              <a:rPr b="1" lang="en" sz="900">
                <a:solidFill>
                  <a:srgbClr val="FFFFFF"/>
                </a:solidFill>
              </a:rPr>
              <a:t>Home/ Apt</a:t>
            </a:r>
            <a:endParaRPr b="1" sz="900">
              <a:solidFill>
                <a:srgbClr val="FFFFFF"/>
              </a:solidFill>
            </a:endParaRPr>
          </a:p>
        </p:txBody>
      </p:sp>
      <p:sp>
        <p:nvSpPr>
          <p:cNvPr id="402" name="Google Shape;402;p52"/>
          <p:cNvSpPr/>
          <p:nvPr/>
        </p:nvSpPr>
        <p:spPr>
          <a:xfrm>
            <a:off x="1562450" y="1401025"/>
            <a:ext cx="9309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Private</a:t>
            </a:r>
            <a:br>
              <a:rPr b="1" lang="en" sz="900">
                <a:solidFill>
                  <a:srgbClr val="FFFFFF"/>
                </a:solidFill>
              </a:rPr>
            </a:br>
            <a:r>
              <a:rPr b="1" lang="en" sz="900">
                <a:solidFill>
                  <a:srgbClr val="FFFFFF"/>
                </a:solidFill>
              </a:rPr>
              <a:t>Room</a:t>
            </a:r>
            <a:endParaRPr b="1" sz="900">
              <a:solidFill>
                <a:srgbClr val="FFFFFF"/>
              </a:solidFill>
            </a:endParaRPr>
          </a:p>
        </p:txBody>
      </p:sp>
      <p:sp>
        <p:nvSpPr>
          <p:cNvPr id="403" name="Google Shape;403;p52"/>
          <p:cNvSpPr/>
          <p:nvPr/>
        </p:nvSpPr>
        <p:spPr>
          <a:xfrm>
            <a:off x="2520925" y="1401025"/>
            <a:ext cx="930900" cy="284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Shared </a:t>
            </a:r>
            <a:br>
              <a:rPr b="1" lang="en" sz="900">
                <a:solidFill>
                  <a:srgbClr val="FFFFFF"/>
                </a:solidFill>
              </a:rPr>
            </a:br>
            <a:r>
              <a:rPr b="1" lang="en" sz="900">
                <a:solidFill>
                  <a:srgbClr val="FFFFFF"/>
                </a:solidFill>
              </a:rPr>
              <a:t>Room</a:t>
            </a:r>
            <a:endParaRPr b="1" sz="9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peeping me Jared :-p</a:t>
            </a:r>
            <a:endParaRPr/>
          </a:p>
        </p:txBody>
      </p:sp>
      <p:sp>
        <p:nvSpPr>
          <p:cNvPr id="409" name="Google Shape;409;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0" name="Google Shape;410;p53"/>
          <p:cNvPicPr preferRelativeResize="0"/>
          <p:nvPr/>
        </p:nvPicPr>
        <p:blipFill>
          <a:blip r:embed="rId3">
            <a:alphaModFix/>
          </a:blip>
          <a:stretch>
            <a:fillRect/>
          </a:stretch>
        </p:blipFill>
        <p:spPr>
          <a:xfrm>
            <a:off x="311700" y="1152475"/>
            <a:ext cx="5544477" cy="3416399"/>
          </a:xfrm>
          <a:prstGeom prst="rect">
            <a:avLst/>
          </a:prstGeom>
          <a:noFill/>
          <a:ln>
            <a:noFill/>
          </a:ln>
        </p:spPr>
      </p:pic>
      <p:pic>
        <p:nvPicPr>
          <p:cNvPr id="411" name="Google Shape;411;p53"/>
          <p:cNvPicPr preferRelativeResize="0"/>
          <p:nvPr/>
        </p:nvPicPr>
        <p:blipFill>
          <a:blip r:embed="rId4">
            <a:alphaModFix/>
          </a:blip>
          <a:stretch>
            <a:fillRect/>
          </a:stretch>
        </p:blipFill>
        <p:spPr>
          <a:xfrm>
            <a:off x="311700" y="1152476"/>
            <a:ext cx="5569659" cy="34164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OLS Output</a:t>
            </a:r>
            <a:endParaRPr/>
          </a:p>
        </p:txBody>
      </p:sp>
      <p:sp>
        <p:nvSpPr>
          <p:cNvPr id="417" name="Google Shape;417;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8" name="Google Shape;418;p54"/>
          <p:cNvPicPr preferRelativeResize="0"/>
          <p:nvPr/>
        </p:nvPicPr>
        <p:blipFill>
          <a:blip r:embed="rId3">
            <a:alphaModFix/>
          </a:blip>
          <a:stretch>
            <a:fillRect/>
          </a:stretch>
        </p:blipFill>
        <p:spPr>
          <a:xfrm>
            <a:off x="311700" y="1152475"/>
            <a:ext cx="3866050" cy="3738274"/>
          </a:xfrm>
          <a:prstGeom prst="rect">
            <a:avLst/>
          </a:prstGeom>
          <a:noFill/>
          <a:ln>
            <a:noFill/>
          </a:ln>
        </p:spPr>
      </p:pic>
      <p:pic>
        <p:nvPicPr>
          <p:cNvPr id="419" name="Google Shape;419;p54"/>
          <p:cNvPicPr preferRelativeResize="0"/>
          <p:nvPr/>
        </p:nvPicPr>
        <p:blipFill>
          <a:blip r:embed="rId4">
            <a:alphaModFix/>
          </a:blip>
          <a:stretch>
            <a:fillRect/>
          </a:stretch>
        </p:blipFill>
        <p:spPr>
          <a:xfrm>
            <a:off x="4177751" y="1152474"/>
            <a:ext cx="4192451" cy="2321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5"/>
          <p:cNvSpPr txBox="1"/>
          <p:nvPr>
            <p:ph type="title"/>
          </p:nvPr>
        </p:nvSpPr>
        <p:spPr>
          <a:xfrm>
            <a:off x="311700" y="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Machine Learning Results</a:t>
            </a:r>
            <a:endParaRPr sz="2400"/>
          </a:p>
        </p:txBody>
      </p:sp>
      <p:sp>
        <p:nvSpPr>
          <p:cNvPr id="425" name="Google Shape;425;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426" name="Google Shape;426;p55"/>
          <p:cNvPicPr preferRelativeResize="0"/>
          <p:nvPr/>
        </p:nvPicPr>
        <p:blipFill>
          <a:blip r:embed="rId3">
            <a:alphaModFix/>
          </a:blip>
          <a:stretch>
            <a:fillRect/>
          </a:stretch>
        </p:blipFill>
        <p:spPr>
          <a:xfrm>
            <a:off x="4979100" y="1152463"/>
            <a:ext cx="3771900" cy="657225"/>
          </a:xfrm>
          <a:prstGeom prst="rect">
            <a:avLst/>
          </a:prstGeom>
          <a:noFill/>
          <a:ln>
            <a:noFill/>
          </a:ln>
        </p:spPr>
      </p:pic>
      <p:pic>
        <p:nvPicPr>
          <p:cNvPr id="427" name="Google Shape;427;p55"/>
          <p:cNvPicPr preferRelativeResize="0"/>
          <p:nvPr/>
        </p:nvPicPr>
        <p:blipFill>
          <a:blip r:embed="rId4">
            <a:alphaModFix/>
          </a:blip>
          <a:stretch>
            <a:fillRect/>
          </a:stretch>
        </p:blipFill>
        <p:spPr>
          <a:xfrm>
            <a:off x="381575" y="626100"/>
            <a:ext cx="3647326" cy="2264325"/>
          </a:xfrm>
          <a:prstGeom prst="rect">
            <a:avLst/>
          </a:prstGeom>
          <a:noFill/>
          <a:ln>
            <a:noFill/>
          </a:ln>
        </p:spPr>
      </p:pic>
      <p:pic>
        <p:nvPicPr>
          <p:cNvPr id="428" name="Google Shape;428;p55"/>
          <p:cNvPicPr preferRelativeResize="0"/>
          <p:nvPr/>
        </p:nvPicPr>
        <p:blipFill>
          <a:blip r:embed="rId5">
            <a:alphaModFix/>
          </a:blip>
          <a:stretch>
            <a:fillRect/>
          </a:stretch>
        </p:blipFill>
        <p:spPr>
          <a:xfrm>
            <a:off x="4979100" y="2739025"/>
            <a:ext cx="3853199" cy="2404476"/>
          </a:xfrm>
          <a:prstGeom prst="rect">
            <a:avLst/>
          </a:prstGeom>
          <a:noFill/>
          <a:ln>
            <a:noFill/>
          </a:ln>
        </p:spPr>
      </p:pic>
      <p:pic>
        <p:nvPicPr>
          <p:cNvPr id="429" name="Google Shape;429;p55"/>
          <p:cNvPicPr preferRelativeResize="0"/>
          <p:nvPr/>
        </p:nvPicPr>
        <p:blipFill>
          <a:blip r:embed="rId6">
            <a:alphaModFix/>
          </a:blip>
          <a:stretch>
            <a:fillRect/>
          </a:stretch>
        </p:blipFill>
        <p:spPr>
          <a:xfrm>
            <a:off x="381575" y="2890427"/>
            <a:ext cx="3647326" cy="22777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3" name="Shape 433"/>
        <p:cNvGrpSpPr/>
        <p:nvPr/>
      </p:nvGrpSpPr>
      <p:grpSpPr>
        <a:xfrm>
          <a:off x="0" y="0"/>
          <a:ext cx="0" cy="0"/>
          <a:chOff x="0" y="0"/>
          <a:chExt cx="0" cy="0"/>
        </a:xfrm>
      </p:grpSpPr>
      <p:sp>
        <p:nvSpPr>
          <p:cNvPr id="434" name="Google Shape;434;p5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Model</a:t>
            </a:r>
            <a:endParaRPr/>
          </a:p>
        </p:txBody>
      </p:sp>
      <p:sp>
        <p:nvSpPr>
          <p:cNvPr id="435" name="Google Shape;435;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6" name="Google Shape;436;p56"/>
          <p:cNvPicPr preferRelativeResize="0"/>
          <p:nvPr/>
        </p:nvPicPr>
        <p:blipFill>
          <a:blip r:embed="rId3">
            <a:alphaModFix/>
          </a:blip>
          <a:stretch>
            <a:fillRect/>
          </a:stretch>
        </p:blipFill>
        <p:spPr>
          <a:xfrm>
            <a:off x="4572000" y="1296275"/>
            <a:ext cx="4572000" cy="2871451"/>
          </a:xfrm>
          <a:prstGeom prst="rect">
            <a:avLst/>
          </a:prstGeom>
          <a:noFill/>
          <a:ln>
            <a:noFill/>
          </a:ln>
        </p:spPr>
      </p:pic>
      <p:pic>
        <p:nvPicPr>
          <p:cNvPr id="437" name="Google Shape;437;p56"/>
          <p:cNvPicPr preferRelativeResize="0"/>
          <p:nvPr/>
        </p:nvPicPr>
        <p:blipFill>
          <a:blip r:embed="rId4">
            <a:alphaModFix/>
          </a:blip>
          <a:stretch>
            <a:fillRect/>
          </a:stretch>
        </p:blipFill>
        <p:spPr>
          <a:xfrm>
            <a:off x="39734" y="1003405"/>
            <a:ext cx="4492574" cy="3136695"/>
          </a:xfrm>
          <a:prstGeom prst="rect">
            <a:avLst/>
          </a:prstGeom>
          <a:noFill/>
          <a:ln>
            <a:noFill/>
          </a:ln>
        </p:spPr>
      </p:pic>
      <p:sp>
        <p:nvSpPr>
          <p:cNvPr id="438" name="Google Shape;438;p56"/>
          <p:cNvSpPr txBox="1"/>
          <p:nvPr/>
        </p:nvSpPr>
        <p:spPr>
          <a:xfrm>
            <a:off x="348463" y="4264375"/>
            <a:ext cx="38751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Without Subset: MSE = 5164.36</a:t>
            </a:r>
            <a:endParaRPr>
              <a:latin typeface="Lato"/>
              <a:ea typeface="Lato"/>
              <a:cs typeface="Lato"/>
              <a:sym typeface="Lato"/>
            </a:endParaRPr>
          </a:p>
        </p:txBody>
      </p:sp>
      <p:sp>
        <p:nvSpPr>
          <p:cNvPr id="439" name="Google Shape;439;p56"/>
          <p:cNvSpPr txBox="1"/>
          <p:nvPr/>
        </p:nvSpPr>
        <p:spPr>
          <a:xfrm>
            <a:off x="4682450" y="4264375"/>
            <a:ext cx="38751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Subset Prices &lt; 500</a:t>
            </a:r>
            <a:r>
              <a:rPr lang="en">
                <a:latin typeface="Lato"/>
                <a:ea typeface="Lato"/>
                <a:cs typeface="Lato"/>
                <a:sym typeface="Lato"/>
              </a:rPr>
              <a:t>:</a:t>
            </a:r>
            <a:r>
              <a:rPr lang="en">
                <a:latin typeface="Lato"/>
                <a:ea typeface="Lato"/>
                <a:cs typeface="Lato"/>
                <a:sym typeface="Lato"/>
              </a:rPr>
              <a:t> MSE = </a:t>
            </a:r>
            <a:r>
              <a:rPr lang="en">
                <a:latin typeface="Lato"/>
                <a:ea typeface="Lato"/>
                <a:cs typeface="Lato"/>
                <a:sym typeface="Lato"/>
              </a:rPr>
              <a:t>2778.17 </a:t>
            </a: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3" name="Shape 443"/>
        <p:cNvGrpSpPr/>
        <p:nvPr/>
      </p:nvGrpSpPr>
      <p:grpSpPr>
        <a:xfrm>
          <a:off x="0" y="0"/>
          <a:ext cx="0" cy="0"/>
          <a:chOff x="0" y="0"/>
          <a:chExt cx="0" cy="0"/>
        </a:xfrm>
      </p:grpSpPr>
      <p:sp>
        <p:nvSpPr>
          <p:cNvPr id="444" name="Google Shape;444;p5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p:txBody>
      </p:sp>
      <p:sp>
        <p:nvSpPr>
          <p:cNvPr id="445" name="Google Shape;445;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6" name="Google Shape;446;p57"/>
          <p:cNvPicPr preferRelativeResize="0"/>
          <p:nvPr/>
        </p:nvPicPr>
        <p:blipFill>
          <a:blip r:embed="rId3">
            <a:alphaModFix/>
          </a:blip>
          <a:stretch>
            <a:fillRect/>
          </a:stretch>
        </p:blipFill>
        <p:spPr>
          <a:xfrm>
            <a:off x="1836974" y="1253626"/>
            <a:ext cx="5352650" cy="3222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t>Summary Statistics Before Cleaning</a:t>
            </a:r>
            <a:endParaRPr sz="2400"/>
          </a:p>
          <a:p>
            <a:pPr indent="0" lvl="0" marL="0" rtl="0" algn="l">
              <a:spcBef>
                <a:spcPts val="0"/>
              </a:spcBef>
              <a:spcAft>
                <a:spcPts val="0"/>
              </a:spcAft>
              <a:buNone/>
            </a:pPr>
            <a:r>
              <a:t/>
            </a:r>
            <a:endParaRPr sz="2400"/>
          </a:p>
        </p:txBody>
      </p:sp>
      <p:sp>
        <p:nvSpPr>
          <p:cNvPr id="91" name="Google Shape;91;p17"/>
          <p:cNvSpPr txBox="1"/>
          <p:nvPr>
            <p:ph idx="1" type="body"/>
          </p:nvPr>
        </p:nvSpPr>
        <p:spPr>
          <a:xfrm>
            <a:off x="6542425" y="1080500"/>
            <a:ext cx="2472900" cy="3554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Data Source: Insideairbnb.com which performs monthly webscrapes of Airbnb data</a:t>
            </a:r>
            <a:endParaRPr sz="1200"/>
          </a:p>
          <a:p>
            <a:pPr indent="-304800" lvl="0" marL="457200" rtl="0" algn="l">
              <a:spcBef>
                <a:spcPts val="0"/>
              </a:spcBef>
              <a:spcAft>
                <a:spcPts val="0"/>
              </a:spcAft>
              <a:buSzPts val="1200"/>
              <a:buChar char="●"/>
            </a:pPr>
            <a:r>
              <a:rPr lang="en" sz="1200"/>
              <a:t>Listing information is gathered from 12 major cities across all four census regions in the United States in November 2018</a:t>
            </a:r>
            <a:endParaRPr sz="1200"/>
          </a:p>
          <a:p>
            <a:pPr indent="-304800" lvl="0" marL="457200" rtl="0" algn="l">
              <a:spcBef>
                <a:spcPts val="0"/>
              </a:spcBef>
              <a:spcAft>
                <a:spcPts val="0"/>
              </a:spcAft>
              <a:buSzPts val="1200"/>
              <a:buChar char="●"/>
            </a:pPr>
            <a:r>
              <a:rPr lang="en" sz="1200"/>
              <a:t>Total 166,207 observations dominated by Los Angeles (25.91%) and New York (29.73%).</a:t>
            </a:r>
            <a:endParaRPr sz="1200"/>
          </a:p>
          <a:p>
            <a:pPr indent="-304800" lvl="0" marL="457200" rtl="0" algn="l">
              <a:spcBef>
                <a:spcPts val="0"/>
              </a:spcBef>
              <a:spcAft>
                <a:spcPts val="0"/>
              </a:spcAft>
              <a:buSzPts val="1200"/>
              <a:buChar char="●"/>
            </a:pPr>
            <a:r>
              <a:rPr lang="en" sz="1200"/>
              <a:t>Overall average of $234.60/ night and median of $133.29/night</a:t>
            </a:r>
            <a:endParaRPr/>
          </a:p>
        </p:txBody>
      </p:sp>
      <p:pic>
        <p:nvPicPr>
          <p:cNvPr id="92" name="Google Shape;92;p17"/>
          <p:cNvPicPr preferRelativeResize="0"/>
          <p:nvPr/>
        </p:nvPicPr>
        <p:blipFill>
          <a:blip r:embed="rId3">
            <a:alphaModFix/>
          </a:blip>
          <a:stretch>
            <a:fillRect/>
          </a:stretch>
        </p:blipFill>
        <p:spPr>
          <a:xfrm>
            <a:off x="76200" y="1133050"/>
            <a:ext cx="6556850" cy="3741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171100" y="1591650"/>
            <a:ext cx="4399486" cy="2721325"/>
          </a:xfrm>
          <a:prstGeom prst="rect">
            <a:avLst/>
          </a:prstGeom>
          <a:noFill/>
          <a:ln>
            <a:noFill/>
          </a:ln>
        </p:spPr>
      </p:pic>
      <p:pic>
        <p:nvPicPr>
          <p:cNvPr id="98" name="Google Shape;98;p18"/>
          <p:cNvPicPr preferRelativeResize="0"/>
          <p:nvPr/>
        </p:nvPicPr>
        <p:blipFill rotWithShape="1">
          <a:blip r:embed="rId4">
            <a:alphaModFix/>
          </a:blip>
          <a:srcRect b="0" l="0" r="1826" t="1912"/>
          <a:stretch/>
        </p:blipFill>
        <p:spPr>
          <a:xfrm>
            <a:off x="4431400" y="1644525"/>
            <a:ext cx="4320450" cy="2668451"/>
          </a:xfrm>
          <a:prstGeom prst="rect">
            <a:avLst/>
          </a:prstGeom>
          <a:noFill/>
          <a:ln>
            <a:noFill/>
          </a:ln>
        </p:spPr>
      </p:pic>
      <p:sp>
        <p:nvSpPr>
          <p:cNvPr id="99" name="Google Shape;99;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Modeling Sample Selection</a:t>
            </a:r>
            <a:endParaRPr sz="1400"/>
          </a:p>
        </p:txBody>
      </p:sp>
      <p:cxnSp>
        <p:nvCxnSpPr>
          <p:cNvPr id="100" name="Google Shape;100;p18"/>
          <p:cNvCxnSpPr/>
          <p:nvPr/>
        </p:nvCxnSpPr>
        <p:spPr>
          <a:xfrm flipH="1" rot="10800000">
            <a:off x="5126750" y="2320250"/>
            <a:ext cx="803400" cy="195300"/>
          </a:xfrm>
          <a:prstGeom prst="straightConnector1">
            <a:avLst/>
          </a:prstGeom>
          <a:noFill/>
          <a:ln cap="flat" cmpd="sng" w="9525">
            <a:solidFill>
              <a:schemeClr val="accent5"/>
            </a:solidFill>
            <a:prstDash val="solid"/>
            <a:round/>
            <a:headEnd len="med" w="med" type="none"/>
            <a:tailEnd len="med" w="med" type="none"/>
          </a:ln>
        </p:spPr>
      </p:cxnSp>
      <p:sp>
        <p:nvSpPr>
          <p:cNvPr id="101" name="Google Shape;101;p18"/>
          <p:cNvSpPr txBox="1"/>
          <p:nvPr/>
        </p:nvSpPr>
        <p:spPr>
          <a:xfrm>
            <a:off x="5872725" y="2138500"/>
            <a:ext cx="1960800" cy="2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5"/>
                </a:solidFill>
                <a:latin typeface="Lato"/>
                <a:ea typeface="Lato"/>
                <a:cs typeface="Lato"/>
                <a:sym typeface="Lato"/>
              </a:rPr>
              <a:t>Removed: </a:t>
            </a:r>
            <a:endParaRPr b="1" sz="1000">
              <a:solidFill>
                <a:schemeClr val="accent5"/>
              </a:solidFill>
              <a:latin typeface="Lato"/>
              <a:ea typeface="Lato"/>
              <a:cs typeface="Lato"/>
              <a:sym typeface="Lato"/>
            </a:endParaRPr>
          </a:p>
          <a:p>
            <a:pPr indent="0" lvl="0" marL="0" rtl="0" algn="l">
              <a:spcBef>
                <a:spcPts val="0"/>
              </a:spcBef>
              <a:spcAft>
                <a:spcPts val="0"/>
              </a:spcAft>
              <a:buNone/>
            </a:pPr>
            <a:r>
              <a:rPr b="1" lang="en" sz="1000">
                <a:solidFill>
                  <a:schemeClr val="accent5"/>
                </a:solidFill>
                <a:latin typeface="Lato"/>
                <a:ea typeface="Lato"/>
                <a:cs typeface="Lato"/>
                <a:sym typeface="Lato"/>
              </a:rPr>
              <a:t>review_per_month &lt;1 (~35%)  null value (~20%)</a:t>
            </a:r>
            <a:endParaRPr b="1" sz="1000">
              <a:solidFill>
                <a:schemeClr val="accent5"/>
              </a:solidFill>
              <a:latin typeface="Lato"/>
              <a:ea typeface="Lato"/>
              <a:cs typeface="Lato"/>
              <a:sym typeface="Lato"/>
            </a:endParaRPr>
          </a:p>
        </p:txBody>
      </p:sp>
      <p:cxnSp>
        <p:nvCxnSpPr>
          <p:cNvPr id="102" name="Google Shape;102;p18"/>
          <p:cNvCxnSpPr/>
          <p:nvPr/>
        </p:nvCxnSpPr>
        <p:spPr>
          <a:xfrm rot="10800000">
            <a:off x="1090475" y="3170850"/>
            <a:ext cx="0" cy="372900"/>
          </a:xfrm>
          <a:prstGeom prst="straightConnector1">
            <a:avLst/>
          </a:prstGeom>
          <a:noFill/>
          <a:ln cap="flat" cmpd="sng" w="9525">
            <a:solidFill>
              <a:schemeClr val="accent5"/>
            </a:solidFill>
            <a:prstDash val="solid"/>
            <a:round/>
            <a:headEnd len="med" w="med" type="none"/>
            <a:tailEnd len="med" w="med" type="none"/>
          </a:ln>
        </p:spPr>
      </p:cxnSp>
      <p:cxnSp>
        <p:nvCxnSpPr>
          <p:cNvPr id="103" name="Google Shape;103;p18"/>
          <p:cNvCxnSpPr/>
          <p:nvPr/>
        </p:nvCxnSpPr>
        <p:spPr>
          <a:xfrm>
            <a:off x="1090475" y="3183438"/>
            <a:ext cx="3070200" cy="9600"/>
          </a:xfrm>
          <a:prstGeom prst="straightConnector1">
            <a:avLst/>
          </a:prstGeom>
          <a:noFill/>
          <a:ln cap="flat" cmpd="sng" w="9525">
            <a:solidFill>
              <a:schemeClr val="accent5"/>
            </a:solidFill>
            <a:prstDash val="solid"/>
            <a:round/>
            <a:headEnd len="med" w="med" type="none"/>
            <a:tailEnd len="med" w="med" type="none"/>
          </a:ln>
        </p:spPr>
      </p:cxnSp>
      <p:cxnSp>
        <p:nvCxnSpPr>
          <p:cNvPr id="104" name="Google Shape;104;p18"/>
          <p:cNvCxnSpPr/>
          <p:nvPr/>
        </p:nvCxnSpPr>
        <p:spPr>
          <a:xfrm>
            <a:off x="4160700" y="3185100"/>
            <a:ext cx="0" cy="344400"/>
          </a:xfrm>
          <a:prstGeom prst="straightConnector1">
            <a:avLst/>
          </a:prstGeom>
          <a:noFill/>
          <a:ln cap="flat" cmpd="sng" w="9525">
            <a:solidFill>
              <a:schemeClr val="accent5"/>
            </a:solidFill>
            <a:prstDash val="solid"/>
            <a:round/>
            <a:headEnd len="med" w="med" type="none"/>
            <a:tailEnd len="med" w="med" type="none"/>
          </a:ln>
        </p:spPr>
      </p:cxnSp>
      <p:cxnSp>
        <p:nvCxnSpPr>
          <p:cNvPr id="105" name="Google Shape;105;p18"/>
          <p:cNvCxnSpPr/>
          <p:nvPr/>
        </p:nvCxnSpPr>
        <p:spPr>
          <a:xfrm flipH="1" rot="10800000">
            <a:off x="2620775" y="2847025"/>
            <a:ext cx="4800" cy="328500"/>
          </a:xfrm>
          <a:prstGeom prst="straightConnector1">
            <a:avLst/>
          </a:prstGeom>
          <a:noFill/>
          <a:ln cap="flat" cmpd="sng" w="9525">
            <a:solidFill>
              <a:schemeClr val="accent5"/>
            </a:solidFill>
            <a:prstDash val="solid"/>
            <a:round/>
            <a:headEnd len="med" w="med" type="none"/>
            <a:tailEnd len="med" w="med" type="triangle"/>
          </a:ln>
        </p:spPr>
      </p:cxnSp>
      <p:sp>
        <p:nvSpPr>
          <p:cNvPr id="106" name="Google Shape;106;p18"/>
          <p:cNvSpPr txBox="1"/>
          <p:nvPr/>
        </p:nvSpPr>
        <p:spPr>
          <a:xfrm>
            <a:off x="1606175" y="2515550"/>
            <a:ext cx="2133000" cy="29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accent5"/>
                </a:solidFill>
                <a:latin typeface="Lato"/>
                <a:ea typeface="Lato"/>
                <a:cs typeface="Lato"/>
                <a:sym typeface="Lato"/>
              </a:rPr>
              <a:t>Removed extreme pricing</a:t>
            </a:r>
            <a:endParaRPr b="1" sz="1000">
              <a:solidFill>
                <a:schemeClr val="accent5"/>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t>Summary Statistics After Cleaning</a:t>
            </a:r>
            <a:endParaRPr sz="2400"/>
          </a:p>
          <a:p>
            <a:pPr indent="0" lvl="0" marL="0" rtl="0" algn="l">
              <a:spcBef>
                <a:spcPts val="0"/>
              </a:spcBef>
              <a:spcAft>
                <a:spcPts val="0"/>
              </a:spcAft>
              <a:buNone/>
            </a:pPr>
            <a:r>
              <a:t/>
            </a:r>
            <a:endParaRPr sz="2400"/>
          </a:p>
        </p:txBody>
      </p:sp>
      <p:sp>
        <p:nvSpPr>
          <p:cNvPr id="112" name="Google Shape;112;p19"/>
          <p:cNvSpPr txBox="1"/>
          <p:nvPr>
            <p:ph idx="1" type="body"/>
          </p:nvPr>
        </p:nvSpPr>
        <p:spPr>
          <a:xfrm>
            <a:off x="6606125" y="1685875"/>
            <a:ext cx="2378700" cy="3115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Removed </a:t>
            </a:r>
            <a:r>
              <a:rPr lang="en" sz="1200"/>
              <a:t>observation</a:t>
            </a:r>
            <a:r>
              <a:rPr lang="en" sz="1200"/>
              <a:t> that had less than 1 reviews per month</a:t>
            </a:r>
            <a:endParaRPr sz="1200"/>
          </a:p>
          <a:p>
            <a:pPr indent="-304800" lvl="0" marL="457200" rtl="0" algn="l">
              <a:spcBef>
                <a:spcPts val="0"/>
              </a:spcBef>
              <a:spcAft>
                <a:spcPts val="0"/>
              </a:spcAft>
              <a:buSzPts val="1200"/>
              <a:buChar char="●"/>
            </a:pPr>
            <a:r>
              <a:rPr lang="en" sz="1200"/>
              <a:t>Total 69,594 cleaned observations dominated by Los Angeles (26.04%) and New York (23.63%).</a:t>
            </a:r>
            <a:endParaRPr sz="1200"/>
          </a:p>
          <a:p>
            <a:pPr indent="-304800" lvl="0" marL="457200" rtl="0" algn="l">
              <a:spcBef>
                <a:spcPts val="0"/>
              </a:spcBef>
              <a:spcAft>
                <a:spcPts val="0"/>
              </a:spcAft>
              <a:buSzPts val="1200"/>
              <a:buChar char="●"/>
            </a:pPr>
            <a:r>
              <a:rPr lang="en" sz="1200"/>
              <a:t>Overall average of $143.67/ night and median of $108.83/night</a:t>
            </a:r>
            <a:endParaRPr sz="1200"/>
          </a:p>
        </p:txBody>
      </p:sp>
      <p:pic>
        <p:nvPicPr>
          <p:cNvPr id="113" name="Google Shape;113;p19"/>
          <p:cNvPicPr preferRelativeResize="0"/>
          <p:nvPr/>
        </p:nvPicPr>
        <p:blipFill>
          <a:blip r:embed="rId3">
            <a:alphaModFix/>
          </a:blip>
          <a:stretch>
            <a:fillRect/>
          </a:stretch>
        </p:blipFill>
        <p:spPr>
          <a:xfrm>
            <a:off x="155150" y="1169850"/>
            <a:ext cx="6492750" cy="3659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Summary Statistics</a:t>
            </a:r>
            <a:endParaRPr sz="2400"/>
          </a:p>
        </p:txBody>
      </p:sp>
      <p:sp>
        <p:nvSpPr>
          <p:cNvPr id="119" name="Google Shape;119;p20"/>
          <p:cNvSpPr txBox="1"/>
          <p:nvPr>
            <p:ph idx="1" type="body"/>
          </p:nvPr>
        </p:nvSpPr>
        <p:spPr>
          <a:xfrm>
            <a:off x="5775900" y="1152475"/>
            <a:ext cx="30564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000000"/>
              </a:buClr>
              <a:buSzPts val="1400"/>
              <a:buFont typeface="Arial"/>
              <a:buChar char="●"/>
            </a:pPr>
            <a:r>
              <a:rPr lang="en"/>
              <a:t>Most hosts rent out their entire home or apartment (65.1%).</a:t>
            </a:r>
            <a:endParaRPr/>
          </a:p>
          <a:p>
            <a:pPr indent="0" lvl="0" marL="45720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pic>
        <p:nvPicPr>
          <p:cNvPr id="120" name="Google Shape;120;p20" title="Chart"/>
          <p:cNvPicPr preferRelativeResize="0"/>
          <p:nvPr/>
        </p:nvPicPr>
        <p:blipFill>
          <a:blip r:embed="rId3">
            <a:alphaModFix/>
          </a:blip>
          <a:stretch>
            <a:fillRect/>
          </a:stretch>
        </p:blipFill>
        <p:spPr>
          <a:xfrm>
            <a:off x="152400" y="1169850"/>
            <a:ext cx="5471100" cy="338296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400"/>
              <a:t>Summary Statistics</a:t>
            </a:r>
            <a:endParaRPr sz="2400"/>
          </a:p>
          <a:p>
            <a:pPr indent="0" lvl="0" marL="0" rtl="0" algn="l">
              <a:spcBef>
                <a:spcPts val="0"/>
              </a:spcBef>
              <a:spcAft>
                <a:spcPts val="0"/>
              </a:spcAft>
              <a:buNone/>
            </a:pPr>
            <a:r>
              <a:t/>
            </a:r>
            <a:endParaRPr sz="2400"/>
          </a:p>
        </p:txBody>
      </p:sp>
      <p:sp>
        <p:nvSpPr>
          <p:cNvPr id="126" name="Google Shape;126;p21"/>
          <p:cNvSpPr txBox="1"/>
          <p:nvPr>
            <p:ph idx="1" type="body"/>
          </p:nvPr>
        </p:nvSpPr>
        <p:spPr>
          <a:xfrm>
            <a:off x="5836875" y="1152475"/>
            <a:ext cx="2995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Kitchen, </a:t>
            </a:r>
            <a:r>
              <a:rPr lang="en"/>
              <a:t>Heating and Wifi are </a:t>
            </a:r>
            <a:r>
              <a:rPr lang="en"/>
              <a:t>almost (~90%)</a:t>
            </a:r>
            <a:r>
              <a:rPr lang="en"/>
              <a:t> </a:t>
            </a:r>
            <a:r>
              <a:rPr lang="en"/>
              <a:t>guaranteed to be offered in a property.</a:t>
            </a:r>
            <a:r>
              <a:rPr lang="en"/>
              <a:t> </a:t>
            </a:r>
            <a:endParaRPr/>
          </a:p>
          <a:p>
            <a:pPr indent="-342900" lvl="0" marL="457200" rtl="0" algn="l">
              <a:spcBef>
                <a:spcPts val="0"/>
              </a:spcBef>
              <a:spcAft>
                <a:spcPts val="0"/>
              </a:spcAft>
              <a:buSzPts val="1800"/>
              <a:buChar char="●"/>
            </a:pPr>
            <a:r>
              <a:rPr lang="en"/>
              <a:t>Pets Allowance, Pool, Kid Friendly, and Free Street Parking are much more less likely to be offered (~50%)</a:t>
            </a:r>
            <a:endParaRPr/>
          </a:p>
        </p:txBody>
      </p:sp>
      <p:pic>
        <p:nvPicPr>
          <p:cNvPr id="127" name="Google Shape;127;p21" title="Chart"/>
          <p:cNvPicPr preferRelativeResize="0"/>
          <p:nvPr/>
        </p:nvPicPr>
        <p:blipFill>
          <a:blip r:embed="rId3">
            <a:alphaModFix/>
          </a:blip>
          <a:stretch>
            <a:fillRect/>
          </a:stretch>
        </p:blipFill>
        <p:spPr>
          <a:xfrm>
            <a:off x="152400" y="1169850"/>
            <a:ext cx="5749902" cy="341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